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Lst>
  <p:sldIdLst>
    <p:sldId id="256" r:id="rId2"/>
    <p:sldId id="257" r:id="rId3"/>
    <p:sldId id="260" r:id="rId4"/>
    <p:sldId id="258" r:id="rId5"/>
    <p:sldId id="259" r:id="rId6"/>
    <p:sldId id="261" r:id="rId7"/>
    <p:sldId id="262" r:id="rId8"/>
    <p:sldId id="263" r:id="rId9"/>
    <p:sldId id="264" r:id="rId10"/>
    <p:sldId id="265" r:id="rId11"/>
    <p:sldId id="269" r:id="rId1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6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6" d="100"/>
          <a:sy n="86" d="100"/>
        </p:scale>
        <p:origin x="70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4" name="Date Placeholder 3"/>
          <p:cNvSpPr>
            <a:spLocks noGrp="1"/>
          </p:cNvSpPr>
          <p:nvPr>
            <p:ph type="dt" sz="half" idx="10"/>
          </p:nvPr>
        </p:nvSpPr>
        <p:spPr/>
        <p:txBody>
          <a:bodyPr/>
          <a:lstStyle/>
          <a:p>
            <a:fld id="{A8B78C92-9487-4A49-8844-BC83D1CE6E9C}" type="datetimeFigureOut">
              <a:rPr lang="en-GB" smtClean="0"/>
              <a:t>07/06/2020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69C643E-AF3D-40E8-A66D-5F8211313629}" type="slidenum">
              <a:rPr lang="en-GB" smtClean="0"/>
              <a:t>‹#›</a:t>
            </a:fld>
            <a:endParaRPr lang="en-GB"/>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962142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8B78C92-9487-4A49-8844-BC83D1CE6E9C}" type="datetimeFigureOut">
              <a:rPr lang="en-GB" smtClean="0"/>
              <a:t>07/06/2020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69C643E-AF3D-40E8-A66D-5F8211313629}" type="slidenum">
              <a:rPr lang="en-GB" smtClean="0"/>
              <a:t>‹#›</a:t>
            </a:fld>
            <a:endParaRPr lang="en-GB"/>
          </a:p>
        </p:txBody>
      </p:sp>
    </p:spTree>
    <p:extLst>
      <p:ext uri="{BB962C8B-B14F-4D97-AF65-F5344CB8AC3E}">
        <p14:creationId xmlns:p14="http://schemas.microsoft.com/office/powerpoint/2010/main" val="23648085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8B78C92-9487-4A49-8844-BC83D1CE6E9C}" type="datetimeFigureOut">
              <a:rPr lang="en-GB" smtClean="0"/>
              <a:t>07/06/2020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69C643E-AF3D-40E8-A66D-5F8211313629}" type="slidenum">
              <a:rPr lang="en-GB" smtClean="0"/>
              <a:t>‹#›</a:t>
            </a:fld>
            <a:endParaRPr lang="en-GB"/>
          </a:p>
        </p:txBody>
      </p:sp>
    </p:spTree>
    <p:extLst>
      <p:ext uri="{BB962C8B-B14F-4D97-AF65-F5344CB8AC3E}">
        <p14:creationId xmlns:p14="http://schemas.microsoft.com/office/powerpoint/2010/main" val="38710086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8B78C92-9487-4A49-8844-BC83D1CE6E9C}" type="datetimeFigureOut">
              <a:rPr lang="en-GB" smtClean="0"/>
              <a:t>07/06/2020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69C643E-AF3D-40E8-A66D-5F8211313629}" type="slidenum">
              <a:rPr lang="en-GB" smtClean="0"/>
              <a:t>‹#›</a:t>
            </a:fld>
            <a:endParaRPr lang="en-GB"/>
          </a:p>
        </p:txBody>
      </p:sp>
    </p:spTree>
    <p:extLst>
      <p:ext uri="{BB962C8B-B14F-4D97-AF65-F5344CB8AC3E}">
        <p14:creationId xmlns:p14="http://schemas.microsoft.com/office/powerpoint/2010/main" val="28662926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8B78C92-9487-4A49-8844-BC83D1CE6E9C}" type="datetimeFigureOut">
              <a:rPr lang="en-GB" smtClean="0"/>
              <a:t>07/06/2020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69C643E-AF3D-40E8-A66D-5F8211313629}" type="slidenum">
              <a:rPr lang="en-GB" smtClean="0"/>
              <a:t>‹#›</a:t>
            </a:fld>
            <a:endParaRPr lang="en-GB"/>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98545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p>
        </p:txBody>
      </p:sp>
      <p:sp>
        <p:nvSpPr>
          <p:cNvPr id="3" name="Content Placeholder 2"/>
          <p:cNvSpPr>
            <a:spLocks noGrp="1"/>
          </p:cNvSpPr>
          <p:nvPr>
            <p:ph sz="half" idx="1"/>
          </p:nvPr>
        </p:nvSpPr>
        <p:spPr>
          <a:xfrm>
            <a:off x="1097279" y="1845734"/>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17920" y="1845735"/>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8B78C92-9487-4A49-8844-BC83D1CE6E9C}" type="datetimeFigureOut">
              <a:rPr lang="en-GB" smtClean="0"/>
              <a:t>07/06/2020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69C643E-AF3D-40E8-A66D-5F8211313629}" type="slidenum">
              <a:rPr lang="en-GB" smtClean="0"/>
              <a:t>‹#›</a:t>
            </a:fld>
            <a:endParaRPr lang="en-GB"/>
          </a:p>
        </p:txBody>
      </p:sp>
    </p:spTree>
    <p:extLst>
      <p:ext uri="{BB962C8B-B14F-4D97-AF65-F5344CB8AC3E}">
        <p14:creationId xmlns:p14="http://schemas.microsoft.com/office/powerpoint/2010/main" val="9900009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8B78C92-9487-4A49-8844-BC83D1CE6E9C}" type="datetimeFigureOut">
              <a:rPr lang="en-GB" smtClean="0"/>
              <a:t>07/06/2020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969C643E-AF3D-40E8-A66D-5F8211313629}" type="slidenum">
              <a:rPr lang="en-GB" smtClean="0"/>
              <a:t>‹#›</a:t>
            </a:fld>
            <a:endParaRPr lang="en-GB"/>
          </a:p>
        </p:txBody>
      </p:sp>
    </p:spTree>
    <p:extLst>
      <p:ext uri="{BB962C8B-B14F-4D97-AF65-F5344CB8AC3E}">
        <p14:creationId xmlns:p14="http://schemas.microsoft.com/office/powerpoint/2010/main" val="16227114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8B78C92-9487-4A49-8844-BC83D1CE6E9C}" type="datetimeFigureOut">
              <a:rPr lang="en-GB" smtClean="0"/>
              <a:t>07/06/2020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69C643E-AF3D-40E8-A66D-5F8211313629}" type="slidenum">
              <a:rPr lang="en-GB" smtClean="0"/>
              <a:t>‹#›</a:t>
            </a:fld>
            <a:endParaRPr lang="en-GB"/>
          </a:p>
        </p:txBody>
      </p:sp>
    </p:spTree>
    <p:extLst>
      <p:ext uri="{BB962C8B-B14F-4D97-AF65-F5344CB8AC3E}">
        <p14:creationId xmlns:p14="http://schemas.microsoft.com/office/powerpoint/2010/main" val="10888958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A8B78C92-9487-4A49-8844-BC83D1CE6E9C}" type="datetimeFigureOut">
              <a:rPr lang="en-GB" smtClean="0"/>
              <a:t>07/06/2020</a:t>
            </a:fld>
            <a:endParaRPr lang="en-GB"/>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GB"/>
          </a:p>
        </p:txBody>
      </p:sp>
      <p:sp>
        <p:nvSpPr>
          <p:cNvPr id="9" name="Slide Number Placeholder 8"/>
          <p:cNvSpPr>
            <a:spLocks noGrp="1"/>
          </p:cNvSpPr>
          <p:nvPr>
            <p:ph type="sldNum" sz="quarter" idx="12"/>
          </p:nvPr>
        </p:nvSpPr>
        <p:spPr/>
        <p:txBody>
          <a:bodyPr/>
          <a:lstStyle/>
          <a:p>
            <a:fld id="{969C643E-AF3D-40E8-A66D-5F8211313629}" type="slidenum">
              <a:rPr lang="en-GB" smtClean="0"/>
              <a:t>‹#›</a:t>
            </a:fld>
            <a:endParaRPr lang="en-GB"/>
          </a:p>
        </p:txBody>
      </p:sp>
    </p:spTree>
    <p:extLst>
      <p:ext uri="{BB962C8B-B14F-4D97-AF65-F5344CB8AC3E}">
        <p14:creationId xmlns:p14="http://schemas.microsoft.com/office/powerpoint/2010/main" val="13886948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p>
        </p:txBody>
      </p:sp>
      <p:sp>
        <p:nvSpPr>
          <p:cNvPr id="3" name="Content Placeholder 2"/>
          <p:cNvSpPr>
            <a:spLocks noGrp="1"/>
          </p:cNvSpPr>
          <p:nvPr>
            <p:ph idx="1"/>
          </p:nvPr>
        </p:nvSpPr>
        <p:spPr>
          <a:xfrm>
            <a:off x="4800600" y="731520"/>
            <a:ext cx="6492240" cy="5257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A8B78C92-9487-4A49-8844-BC83D1CE6E9C}" type="datetimeFigureOut">
              <a:rPr lang="en-GB" smtClean="0"/>
              <a:t>07/06/2020</a:t>
            </a:fld>
            <a:endParaRPr lang="en-GB"/>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GB"/>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969C643E-AF3D-40E8-A66D-5F8211313629}" type="slidenum">
              <a:rPr lang="en-GB" smtClean="0"/>
              <a:t>‹#›</a:t>
            </a:fld>
            <a:endParaRPr lang="en-GB"/>
          </a:p>
        </p:txBody>
      </p:sp>
    </p:spTree>
    <p:extLst>
      <p:ext uri="{BB962C8B-B14F-4D97-AF65-F5344CB8AC3E}">
        <p14:creationId xmlns:p14="http://schemas.microsoft.com/office/powerpoint/2010/main" val="12607332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A8B78C92-9487-4A49-8844-BC83D1CE6E9C}" type="datetimeFigureOut">
              <a:rPr lang="en-GB" smtClean="0"/>
              <a:t>07/06/2020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69C643E-AF3D-40E8-A66D-5F8211313629}" type="slidenum">
              <a:rPr lang="en-GB" smtClean="0"/>
              <a:t>‹#›</a:t>
            </a:fld>
            <a:endParaRPr lang="en-GB"/>
          </a:p>
        </p:txBody>
      </p:sp>
    </p:spTree>
    <p:extLst>
      <p:ext uri="{BB962C8B-B14F-4D97-AF65-F5344CB8AC3E}">
        <p14:creationId xmlns:p14="http://schemas.microsoft.com/office/powerpoint/2010/main" val="5309129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A8B78C92-9487-4A49-8844-BC83D1CE6E9C}" type="datetimeFigureOut">
              <a:rPr lang="en-GB" smtClean="0"/>
              <a:t>07/06/2020</a:t>
            </a:fld>
            <a:endParaRPr lang="en-GB"/>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GB"/>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969C643E-AF3D-40E8-A66D-5F8211313629}" type="slidenum">
              <a:rPr lang="en-GB" smtClean="0"/>
              <a:t>‹#›</a:t>
            </a:fld>
            <a:endParaRPr lang="en-GB"/>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97023322"/>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image" Target="../media/image64.png"/><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 Id="rId9" Type="http://schemas.openxmlformats.org/officeDocument/2006/relationships/image" Target="../media/image71.png"/></Relationships>
</file>

<file path=ppt/slides/_rels/slide11.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image" Target="../media/image72.png"/><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hyperlink" Target="https://www.goodreads.com/book/show/369967.Hacker" TargetMode="Externa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hyperlink" Target="https://www.goodreads.com/book/show/603911.SilverFin" TargetMode="External"/><Relationship Id="rId9" Type="http://schemas.openxmlformats.org/officeDocument/2006/relationships/image" Target="../media/image11.png"/></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19.png"/></Relationships>
</file>

<file path=ppt/slides/_rels/slide4.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6.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6.xml"/><Relationship Id="rId6" Type="http://schemas.openxmlformats.org/officeDocument/2006/relationships/image" Target="../media/image31.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s>
</file>

<file path=ppt/slides/_rels/slide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10" Type="http://schemas.openxmlformats.org/officeDocument/2006/relationships/image" Target="../media/image44.jpg"/><Relationship Id="rId4" Type="http://schemas.openxmlformats.org/officeDocument/2006/relationships/image" Target="../media/image38.png"/><Relationship Id="rId9" Type="http://schemas.openxmlformats.org/officeDocument/2006/relationships/image" Target="../media/image43.png"/></Relationships>
</file>

<file path=ppt/slides/_rels/slide7.xml.rels><?xml version="1.0" encoding="UTF-8" standalone="yes"?>
<Relationships xmlns="http://schemas.openxmlformats.org/package/2006/relationships"><Relationship Id="rId8" Type="http://schemas.openxmlformats.org/officeDocument/2006/relationships/image" Target="../media/image51.jpg"/><Relationship Id="rId3" Type="http://schemas.openxmlformats.org/officeDocument/2006/relationships/image" Target="../media/image46.png"/><Relationship Id="rId7" Type="http://schemas.openxmlformats.org/officeDocument/2006/relationships/image" Target="../media/image50.jpg"/><Relationship Id="rId2"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8.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image" Target="../media/image52.png"/><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9.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image" Target="../media/image58.png"/><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3" name="Rectangle 134">
            <a:extLst>
              <a:ext uri="{FF2B5EF4-FFF2-40B4-BE49-F238E27FC236}">
                <a16:creationId xmlns:a16="http://schemas.microsoft.com/office/drawing/2014/main" id="{2B399A60-3405-4647-A976-4CBC707A9B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41" y="0"/>
            <a:ext cx="1219045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4" name="Rectangle 136">
            <a:extLst>
              <a:ext uri="{FF2B5EF4-FFF2-40B4-BE49-F238E27FC236}">
                <a16:creationId xmlns:a16="http://schemas.microsoft.com/office/drawing/2014/main" id="{FE8FF351-900B-4AA7-B3CB-AA23F3577E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6" y="0"/>
            <a:ext cx="458473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1058573"/>
            <a:ext cx="3659246" cy="2926080"/>
          </a:xfrm>
        </p:spPr>
        <p:txBody>
          <a:bodyPr>
            <a:normAutofit/>
          </a:bodyPr>
          <a:lstStyle/>
          <a:p>
            <a:r>
              <a:rPr lang="en-GB" sz="5400" b="1" dirty="0">
                <a:solidFill>
                  <a:srgbClr val="FFFFFF"/>
                </a:solidFill>
              </a:rPr>
              <a:t>Ian </a:t>
            </a:r>
            <a:r>
              <a:rPr lang="en-GB" sz="5400" b="1">
                <a:solidFill>
                  <a:srgbClr val="FFFFFF"/>
                </a:solidFill>
              </a:rPr>
              <a:t>Gow</a:t>
            </a:r>
            <a:r>
              <a:rPr lang="en-GB" sz="5400" b="1" dirty="0">
                <a:solidFill>
                  <a:srgbClr val="FFFFFF"/>
                </a:solidFill>
              </a:rPr>
              <a:t> Memorial Library</a:t>
            </a:r>
          </a:p>
        </p:txBody>
      </p:sp>
      <p:sp>
        <p:nvSpPr>
          <p:cNvPr id="3" name="Subtitle 2"/>
          <p:cNvSpPr>
            <a:spLocks noGrp="1"/>
          </p:cNvSpPr>
          <p:nvPr>
            <p:ph type="subTitle" idx="1"/>
          </p:nvPr>
        </p:nvSpPr>
        <p:spPr>
          <a:xfrm>
            <a:off x="457200" y="3996580"/>
            <a:ext cx="3659246" cy="2690291"/>
          </a:xfrm>
        </p:spPr>
        <p:txBody>
          <a:bodyPr vert="horz" lIns="91440" tIns="45720" rIns="91440" bIns="45720" rtlCol="0" anchor="t">
            <a:normAutofit/>
          </a:bodyPr>
          <a:lstStyle/>
          <a:p>
            <a:r>
              <a:rPr lang="en-GB" b="1" dirty="0">
                <a:solidFill>
                  <a:srgbClr val="FFFFFF"/>
                </a:solidFill>
                <a:latin typeface="+mj-lt"/>
              </a:rPr>
              <a:t>Year 8 Reading List Recommendations</a:t>
            </a:r>
          </a:p>
          <a:p>
            <a:endParaRPr lang="en-GB" b="1" dirty="0">
              <a:solidFill>
                <a:srgbClr val="FFFFFF"/>
              </a:solidFill>
              <a:cs typeface="Calibri Light"/>
            </a:endParaRPr>
          </a:p>
          <a:p>
            <a:endParaRPr lang="en-GB" b="1" dirty="0">
              <a:solidFill>
                <a:srgbClr val="FFFFFF"/>
              </a:solidFill>
              <a:cs typeface="Calibri Light"/>
            </a:endParaRPr>
          </a:p>
          <a:p>
            <a:endParaRPr lang="en-GB" b="1" dirty="0">
              <a:solidFill>
                <a:srgbClr val="FFFFFF"/>
              </a:solidFill>
              <a:cs typeface="Calibri Light"/>
            </a:endParaRPr>
          </a:p>
          <a:p>
            <a:r>
              <a:rPr lang="en-GB" sz="1400" b="1" dirty="0">
                <a:solidFill>
                  <a:srgbClr val="FFFFFF"/>
                </a:solidFill>
                <a:cs typeface="Calibri Light"/>
              </a:rPr>
              <a:t>For September 2020</a:t>
            </a:r>
            <a:endParaRPr lang="en-GB" b="1" dirty="0">
              <a:solidFill>
                <a:srgbClr val="FFFFFF"/>
              </a:solidFill>
              <a:cs typeface="Calibri Light"/>
            </a:endParaRPr>
          </a:p>
          <a:p>
            <a:endParaRPr lang="en-GB" b="1" dirty="0">
              <a:solidFill>
                <a:srgbClr val="FFFFFF"/>
              </a:solidFill>
              <a:cs typeface="Calibri Light"/>
            </a:endParaRPr>
          </a:p>
          <a:p>
            <a:endParaRPr lang="en-GB" b="1" dirty="0">
              <a:solidFill>
                <a:srgbClr val="FFFFFF"/>
              </a:solidFill>
              <a:cs typeface="Calibri Light"/>
            </a:endParaRPr>
          </a:p>
          <a:p>
            <a:endParaRPr lang="en-GB" b="1" dirty="0">
              <a:solidFill>
                <a:srgbClr val="FFFFFF"/>
              </a:solidFill>
              <a:cs typeface="Calibri Light"/>
            </a:endParaRPr>
          </a:p>
          <a:p>
            <a:endParaRPr lang="en-GB" b="1" dirty="0">
              <a:solidFill>
                <a:srgbClr val="FFFFFF"/>
              </a:solidFill>
              <a:cs typeface="Calibri Light"/>
            </a:endParaRPr>
          </a:p>
          <a:p>
            <a:endParaRPr lang="en-GB" b="1" dirty="0">
              <a:solidFill>
                <a:srgbClr val="FFFFFF"/>
              </a:solidFill>
              <a:cs typeface="Calibri Light"/>
            </a:endParaRPr>
          </a:p>
        </p:txBody>
      </p:sp>
      <p:sp>
        <p:nvSpPr>
          <p:cNvPr id="1035" name="Rectangle 138">
            <a:extLst>
              <a:ext uri="{FF2B5EF4-FFF2-40B4-BE49-F238E27FC236}">
                <a16:creationId xmlns:a16="http://schemas.microsoft.com/office/drawing/2014/main" id="{E0D90A09-10D4-4340-AC70-0AFDB3810B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475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36" name="Rectangle 140">
            <a:extLst>
              <a:ext uri="{FF2B5EF4-FFF2-40B4-BE49-F238E27FC236}">
                <a16:creationId xmlns:a16="http://schemas.microsoft.com/office/drawing/2014/main" id="{062DB908-A871-49E3-A635-30ADFEBCFE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65290" y="321732"/>
            <a:ext cx="3654966" cy="3674848"/>
          </a:xfrm>
          <a:prstGeom prst="rect">
            <a:avLst/>
          </a:prstGeom>
          <a:solidFill>
            <a:srgbClr val="FFFFFF"/>
          </a:solidFill>
          <a:ln w="6350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9" descr="A picture containing shirt&#10;&#10;Description generated with very high confidence">
            <a:extLst>
              <a:ext uri="{FF2B5EF4-FFF2-40B4-BE49-F238E27FC236}">
                <a16:creationId xmlns:a16="http://schemas.microsoft.com/office/drawing/2014/main" id="{A2CBC33E-493D-44DD-8C79-5F1344FBBE64}"/>
              </a:ext>
            </a:extLst>
          </p:cNvPr>
          <p:cNvPicPr>
            <a:picLocks noChangeAspect="1"/>
          </p:cNvPicPr>
          <p:nvPr/>
        </p:nvPicPr>
        <p:blipFill>
          <a:blip r:embed="rId2"/>
          <a:stretch>
            <a:fillRect/>
          </a:stretch>
        </p:blipFill>
        <p:spPr>
          <a:xfrm>
            <a:off x="5500027" y="485804"/>
            <a:ext cx="2585492" cy="3346704"/>
          </a:xfrm>
          <a:prstGeom prst="rect">
            <a:avLst/>
          </a:prstGeom>
        </p:spPr>
      </p:pic>
      <p:sp>
        <p:nvSpPr>
          <p:cNvPr id="1037" name="Rectangle 142">
            <a:extLst>
              <a:ext uri="{FF2B5EF4-FFF2-40B4-BE49-F238E27FC236}">
                <a16:creationId xmlns:a16="http://schemas.microsoft.com/office/drawing/2014/main" id="{8B2C4FD5-C5A9-45B4-83C5-3310D4EDEB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98288" y="321732"/>
            <a:ext cx="3068701" cy="2108201"/>
          </a:xfrm>
          <a:prstGeom prst="rect">
            <a:avLst/>
          </a:prstGeom>
          <a:solidFill>
            <a:srgbClr val="FFFFFF"/>
          </a:solidFill>
          <a:ln w="6350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Strangford_NEW_logo_small"/>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601072" y="483762"/>
            <a:ext cx="1463133" cy="1784309"/>
          </a:xfrm>
          <a:prstGeom prst="rect">
            <a:avLst/>
          </a:prstGeom>
          <a:noFill/>
          <a:extLst>
            <a:ext uri="{909E8E84-426E-40DD-AFC4-6F175D3DCCD1}">
              <a14:hiddenFill xmlns:a14="http://schemas.microsoft.com/office/drawing/2010/main">
                <a:solidFill>
                  <a:srgbClr val="336666"/>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1038" name="Rectangle 144">
            <a:extLst>
              <a:ext uri="{FF2B5EF4-FFF2-40B4-BE49-F238E27FC236}">
                <a16:creationId xmlns:a16="http://schemas.microsoft.com/office/drawing/2014/main" id="{3E5F8535-F3B4-43C3-8595-D163FAA6BB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65290" y="4157448"/>
            <a:ext cx="3654966" cy="2302337"/>
          </a:xfrm>
          <a:prstGeom prst="rect">
            <a:avLst/>
          </a:prstGeom>
          <a:solidFill>
            <a:srgbClr val="FFFFFF"/>
          </a:solidFill>
          <a:ln w="6350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1" descr="A screenshot of a cell phone&#10;&#10;Description generated with very high confidence">
            <a:extLst>
              <a:ext uri="{FF2B5EF4-FFF2-40B4-BE49-F238E27FC236}">
                <a16:creationId xmlns:a16="http://schemas.microsoft.com/office/drawing/2014/main" id="{C649722A-9760-4D53-A238-BE8F49AE22D8}"/>
              </a:ext>
            </a:extLst>
          </p:cNvPr>
          <p:cNvPicPr>
            <a:picLocks noChangeAspect="1"/>
          </p:cNvPicPr>
          <p:nvPr/>
        </p:nvPicPr>
        <p:blipFill>
          <a:blip r:embed="rId4"/>
          <a:stretch>
            <a:fillRect/>
          </a:stretch>
        </p:blipFill>
        <p:spPr>
          <a:xfrm>
            <a:off x="5138266" y="4367444"/>
            <a:ext cx="3313507" cy="1879136"/>
          </a:xfrm>
          <a:prstGeom prst="rect">
            <a:avLst/>
          </a:prstGeom>
        </p:spPr>
      </p:pic>
      <p:sp>
        <p:nvSpPr>
          <p:cNvPr id="147" name="Rectangle 146">
            <a:extLst>
              <a:ext uri="{FF2B5EF4-FFF2-40B4-BE49-F238E27FC236}">
                <a16:creationId xmlns:a16="http://schemas.microsoft.com/office/drawing/2014/main" id="{4F3F6827-0043-4CFE-98A8-95CE1B69B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98288" y="2617577"/>
            <a:ext cx="3068701" cy="3809118"/>
          </a:xfrm>
          <a:prstGeom prst="rect">
            <a:avLst/>
          </a:prstGeom>
          <a:solidFill>
            <a:srgbClr val="FFFFFF"/>
          </a:solidFill>
          <a:ln w="6350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10" descr="A close up of a sign&#10;&#10;Description generated with very high confidence">
            <a:extLst>
              <a:ext uri="{FF2B5EF4-FFF2-40B4-BE49-F238E27FC236}">
                <a16:creationId xmlns:a16="http://schemas.microsoft.com/office/drawing/2014/main" id="{D9CC517B-B2A6-476F-9C38-564E80DC9133}"/>
              </a:ext>
            </a:extLst>
          </p:cNvPr>
          <p:cNvPicPr>
            <a:picLocks noChangeAspect="1"/>
          </p:cNvPicPr>
          <p:nvPr/>
        </p:nvPicPr>
        <p:blipFill>
          <a:blip r:embed="rId5"/>
          <a:stretch>
            <a:fillRect/>
          </a:stretch>
        </p:blipFill>
        <p:spPr>
          <a:xfrm>
            <a:off x="9054224" y="2780204"/>
            <a:ext cx="2556827" cy="3483864"/>
          </a:xfrm>
          <a:prstGeom prst="rect">
            <a:avLst/>
          </a:prstGeom>
        </p:spPr>
      </p:pic>
    </p:spTree>
    <p:extLst>
      <p:ext uri="{BB962C8B-B14F-4D97-AF65-F5344CB8AC3E}">
        <p14:creationId xmlns:p14="http://schemas.microsoft.com/office/powerpoint/2010/main" val="30217183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2EE33B-1643-4883-AE00-3854DBB5D37D}"/>
              </a:ext>
            </a:extLst>
          </p:cNvPr>
          <p:cNvSpPr>
            <a:spLocks noGrp="1"/>
          </p:cNvSpPr>
          <p:nvPr>
            <p:ph type="title"/>
          </p:nvPr>
        </p:nvSpPr>
        <p:spPr/>
        <p:txBody>
          <a:bodyPr/>
          <a:lstStyle/>
          <a:p>
            <a:r>
              <a:rPr lang="en-US" b="1">
                <a:solidFill>
                  <a:srgbClr val="006666"/>
                </a:solidFill>
                <a:cs typeface="Calibri Light"/>
              </a:rPr>
              <a:t>Other Recommended Reads...</a:t>
            </a:r>
            <a:endParaRPr lang="en-US" b="1">
              <a:solidFill>
                <a:srgbClr val="006666"/>
              </a:solidFill>
            </a:endParaRPr>
          </a:p>
        </p:txBody>
      </p:sp>
      <p:pic>
        <p:nvPicPr>
          <p:cNvPr id="5" name="Picture 5" descr="A picture containing food&#10;&#10;Description generated with very high confidence">
            <a:extLst>
              <a:ext uri="{FF2B5EF4-FFF2-40B4-BE49-F238E27FC236}">
                <a16:creationId xmlns:a16="http://schemas.microsoft.com/office/drawing/2014/main" id="{F7587D98-F60B-44AA-92E4-7448C7167953}"/>
              </a:ext>
            </a:extLst>
          </p:cNvPr>
          <p:cNvPicPr>
            <a:picLocks noChangeAspect="1"/>
          </p:cNvPicPr>
          <p:nvPr/>
        </p:nvPicPr>
        <p:blipFill>
          <a:blip r:embed="rId2"/>
          <a:stretch>
            <a:fillRect/>
          </a:stretch>
        </p:blipFill>
        <p:spPr>
          <a:xfrm>
            <a:off x="2678591" y="1758711"/>
            <a:ext cx="1357043" cy="2190391"/>
          </a:xfrm>
          <a:prstGeom prst="rect">
            <a:avLst/>
          </a:prstGeom>
        </p:spPr>
      </p:pic>
      <p:pic>
        <p:nvPicPr>
          <p:cNvPr id="6" name="Picture 6" descr="A picture containing drawing&#10;&#10;Description generated with very high confidence">
            <a:extLst>
              <a:ext uri="{FF2B5EF4-FFF2-40B4-BE49-F238E27FC236}">
                <a16:creationId xmlns:a16="http://schemas.microsoft.com/office/drawing/2014/main" id="{38AC277F-00A4-44B8-8463-B7D83F3AE728}"/>
              </a:ext>
            </a:extLst>
          </p:cNvPr>
          <p:cNvPicPr>
            <a:picLocks noChangeAspect="1"/>
          </p:cNvPicPr>
          <p:nvPr/>
        </p:nvPicPr>
        <p:blipFill>
          <a:blip r:embed="rId3"/>
          <a:stretch>
            <a:fillRect/>
          </a:stretch>
        </p:blipFill>
        <p:spPr>
          <a:xfrm>
            <a:off x="118074" y="1739661"/>
            <a:ext cx="1517891" cy="2343511"/>
          </a:xfrm>
          <a:prstGeom prst="rect">
            <a:avLst/>
          </a:prstGeom>
        </p:spPr>
      </p:pic>
      <p:pic>
        <p:nvPicPr>
          <p:cNvPr id="7" name="Picture 7" descr="A picture containing cat, black, sitting, owl&#10;&#10;Description generated with very high confidence">
            <a:extLst>
              <a:ext uri="{FF2B5EF4-FFF2-40B4-BE49-F238E27FC236}">
                <a16:creationId xmlns:a16="http://schemas.microsoft.com/office/drawing/2014/main" id="{7B46412F-DB62-4F95-BC85-4F0C31B3A6D2}"/>
              </a:ext>
            </a:extLst>
          </p:cNvPr>
          <p:cNvPicPr>
            <a:picLocks noChangeAspect="1"/>
          </p:cNvPicPr>
          <p:nvPr/>
        </p:nvPicPr>
        <p:blipFill>
          <a:blip r:embed="rId4"/>
          <a:stretch>
            <a:fillRect/>
          </a:stretch>
        </p:blipFill>
        <p:spPr>
          <a:xfrm>
            <a:off x="5683460" y="1739751"/>
            <a:ext cx="1270779" cy="2084538"/>
          </a:xfrm>
          <a:prstGeom prst="rect">
            <a:avLst/>
          </a:prstGeom>
        </p:spPr>
      </p:pic>
      <p:pic>
        <p:nvPicPr>
          <p:cNvPr id="8" name="Picture 8" descr="A drawing of a person&#10;&#10;Description generated with high confidence">
            <a:extLst>
              <a:ext uri="{FF2B5EF4-FFF2-40B4-BE49-F238E27FC236}">
                <a16:creationId xmlns:a16="http://schemas.microsoft.com/office/drawing/2014/main" id="{1E437DBD-B8B0-4512-B2A7-BE61F4E25356}"/>
              </a:ext>
            </a:extLst>
          </p:cNvPr>
          <p:cNvPicPr>
            <a:picLocks noChangeAspect="1"/>
          </p:cNvPicPr>
          <p:nvPr/>
        </p:nvPicPr>
        <p:blipFill>
          <a:blip r:embed="rId5"/>
          <a:stretch>
            <a:fillRect/>
          </a:stretch>
        </p:blipFill>
        <p:spPr>
          <a:xfrm>
            <a:off x="8643938" y="1710906"/>
            <a:ext cx="1359560" cy="2027208"/>
          </a:xfrm>
          <a:prstGeom prst="rect">
            <a:avLst/>
          </a:prstGeom>
        </p:spPr>
      </p:pic>
      <p:pic>
        <p:nvPicPr>
          <p:cNvPr id="9" name="Picture 9" descr="A picture containing text, man, photo, woman&#10;&#10;Description generated with very high confidence">
            <a:extLst>
              <a:ext uri="{FF2B5EF4-FFF2-40B4-BE49-F238E27FC236}">
                <a16:creationId xmlns:a16="http://schemas.microsoft.com/office/drawing/2014/main" id="{ECB43DE1-AF31-497E-99F1-1F4D57646583}"/>
              </a:ext>
            </a:extLst>
          </p:cNvPr>
          <p:cNvPicPr>
            <a:picLocks noChangeAspect="1"/>
          </p:cNvPicPr>
          <p:nvPr/>
        </p:nvPicPr>
        <p:blipFill>
          <a:blip r:embed="rId6"/>
          <a:stretch>
            <a:fillRect/>
          </a:stretch>
        </p:blipFill>
        <p:spPr>
          <a:xfrm>
            <a:off x="1643423" y="4202861"/>
            <a:ext cx="1400175" cy="2132882"/>
          </a:xfrm>
          <a:prstGeom prst="rect">
            <a:avLst/>
          </a:prstGeom>
        </p:spPr>
      </p:pic>
      <p:pic>
        <p:nvPicPr>
          <p:cNvPr id="12" name="Picture 12" descr="A picture containing sitting, man, table, sign&#10;&#10;Description generated with very high confidence">
            <a:extLst>
              <a:ext uri="{FF2B5EF4-FFF2-40B4-BE49-F238E27FC236}">
                <a16:creationId xmlns:a16="http://schemas.microsoft.com/office/drawing/2014/main" id="{4542BBFE-3F2B-4046-96C1-538E29BDAA96}"/>
              </a:ext>
            </a:extLst>
          </p:cNvPr>
          <p:cNvPicPr>
            <a:picLocks noChangeAspect="1"/>
          </p:cNvPicPr>
          <p:nvPr/>
        </p:nvPicPr>
        <p:blipFill>
          <a:blip r:embed="rId7"/>
          <a:stretch>
            <a:fillRect/>
          </a:stretch>
        </p:blipFill>
        <p:spPr>
          <a:xfrm>
            <a:off x="6675498" y="4049205"/>
            <a:ext cx="1515193" cy="2310800"/>
          </a:xfrm>
          <a:prstGeom prst="rect">
            <a:avLst/>
          </a:prstGeom>
        </p:spPr>
      </p:pic>
      <p:pic>
        <p:nvPicPr>
          <p:cNvPr id="13" name="Picture 13" descr="A picture containing grass, photo, sitting, table&#10;&#10;Description generated with very high confidence">
            <a:extLst>
              <a:ext uri="{FF2B5EF4-FFF2-40B4-BE49-F238E27FC236}">
                <a16:creationId xmlns:a16="http://schemas.microsoft.com/office/drawing/2014/main" id="{45D01498-B2E7-48A4-B28A-8682A2CCE4BC}"/>
              </a:ext>
            </a:extLst>
          </p:cNvPr>
          <p:cNvPicPr>
            <a:picLocks noChangeAspect="1"/>
          </p:cNvPicPr>
          <p:nvPr/>
        </p:nvPicPr>
        <p:blipFill>
          <a:blip r:embed="rId8"/>
          <a:stretch>
            <a:fillRect/>
          </a:stretch>
        </p:blipFill>
        <p:spPr>
          <a:xfrm>
            <a:off x="4145082" y="4202861"/>
            <a:ext cx="1342666" cy="2132882"/>
          </a:xfrm>
          <a:prstGeom prst="rect">
            <a:avLst/>
          </a:prstGeom>
        </p:spPr>
      </p:pic>
      <p:sp>
        <p:nvSpPr>
          <p:cNvPr id="3" name="TextBox 2">
            <a:extLst>
              <a:ext uri="{FF2B5EF4-FFF2-40B4-BE49-F238E27FC236}">
                <a16:creationId xmlns:a16="http://schemas.microsoft.com/office/drawing/2014/main" id="{5651C9D8-217D-41D7-BB0E-AA3FB47A665A}"/>
              </a:ext>
            </a:extLst>
          </p:cNvPr>
          <p:cNvSpPr txBox="1"/>
          <p:nvPr/>
        </p:nvSpPr>
        <p:spPr>
          <a:xfrm>
            <a:off x="1647645" y="1762665"/>
            <a:ext cx="1046672"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400" dirty="0">
                <a:solidFill>
                  <a:srgbClr val="006666"/>
                </a:solidFill>
                <a:ea typeface="+mn-lt"/>
                <a:cs typeface="+mn-lt"/>
              </a:rPr>
              <a:t>Gripping &amp; violent tale which leaves plenty of food for thought. Excellent.</a:t>
            </a:r>
            <a:endParaRPr lang="en-US" sz="1400">
              <a:solidFill>
                <a:srgbClr val="006666"/>
              </a:solidFill>
              <a:cs typeface="Calibri"/>
            </a:endParaRPr>
          </a:p>
        </p:txBody>
      </p:sp>
      <p:sp>
        <p:nvSpPr>
          <p:cNvPr id="10" name="TextBox 9">
            <a:extLst>
              <a:ext uri="{FF2B5EF4-FFF2-40B4-BE49-F238E27FC236}">
                <a16:creationId xmlns:a16="http://schemas.microsoft.com/office/drawing/2014/main" id="{ADD71076-F3B2-411D-84E6-F1460AF78766}"/>
              </a:ext>
            </a:extLst>
          </p:cNvPr>
          <p:cNvSpPr txBox="1"/>
          <p:nvPr/>
        </p:nvSpPr>
        <p:spPr>
          <a:xfrm>
            <a:off x="4090896" y="1733012"/>
            <a:ext cx="1463616"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400" dirty="0">
                <a:solidFill>
                  <a:srgbClr val="006666"/>
                </a:solidFill>
                <a:ea typeface="+mn-lt"/>
                <a:cs typeface="+mn-lt"/>
              </a:rPr>
              <a:t>If you are starting Secondary School, this story could help you survive. Also, you'll probably laugh your guts out on every page. 1st is series</a:t>
            </a:r>
            <a:endParaRPr lang="en-US" sz="1400" dirty="0">
              <a:solidFill>
                <a:srgbClr val="006666"/>
              </a:solidFill>
              <a:cs typeface="Calibri"/>
            </a:endParaRPr>
          </a:p>
        </p:txBody>
      </p:sp>
      <p:sp>
        <p:nvSpPr>
          <p:cNvPr id="16" name="TextBox 15">
            <a:extLst>
              <a:ext uri="{FF2B5EF4-FFF2-40B4-BE49-F238E27FC236}">
                <a16:creationId xmlns:a16="http://schemas.microsoft.com/office/drawing/2014/main" id="{89527D28-AD00-4E87-A36C-24662360DE65}"/>
              </a:ext>
            </a:extLst>
          </p:cNvPr>
          <p:cNvSpPr txBox="1"/>
          <p:nvPr/>
        </p:nvSpPr>
        <p:spPr>
          <a:xfrm>
            <a:off x="6965471" y="1803999"/>
            <a:ext cx="1722408"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400" dirty="0">
                <a:solidFill>
                  <a:srgbClr val="006666"/>
                </a:solidFill>
                <a:ea typeface="+mn-lt"/>
                <a:cs typeface="+mn-lt"/>
              </a:rPr>
              <a:t>On the first day at her new school, Dinah realizes something is horribly wrong. What is the secret of the Headmaster's control?</a:t>
            </a:r>
            <a:endParaRPr lang="en-US" sz="1400">
              <a:solidFill>
                <a:srgbClr val="006666"/>
              </a:solidFill>
              <a:cs typeface="Calibri"/>
            </a:endParaRPr>
          </a:p>
        </p:txBody>
      </p:sp>
      <p:sp>
        <p:nvSpPr>
          <p:cNvPr id="17" name="TextBox 16">
            <a:extLst>
              <a:ext uri="{FF2B5EF4-FFF2-40B4-BE49-F238E27FC236}">
                <a16:creationId xmlns:a16="http://schemas.microsoft.com/office/drawing/2014/main" id="{F3EE8315-A1A9-4F35-B51B-F7EAB4E145A4}"/>
              </a:ext>
            </a:extLst>
          </p:cNvPr>
          <p:cNvSpPr txBox="1"/>
          <p:nvPr/>
        </p:nvSpPr>
        <p:spPr>
          <a:xfrm>
            <a:off x="10012573" y="1745591"/>
            <a:ext cx="2038710"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400" dirty="0">
                <a:solidFill>
                  <a:srgbClr val="006666"/>
                </a:solidFill>
                <a:ea typeface="+mn-lt"/>
                <a:cs typeface="+mn-lt"/>
              </a:rPr>
              <a:t>A young girl realises the racism in her neighbourhood when a black family move in next door. A moving novel that tackles neighbourhood prejudice.</a:t>
            </a:r>
            <a:endParaRPr lang="en-US" sz="1400" dirty="0">
              <a:solidFill>
                <a:srgbClr val="006666"/>
              </a:solidFill>
              <a:cs typeface="Calibri"/>
            </a:endParaRPr>
          </a:p>
        </p:txBody>
      </p:sp>
      <p:sp>
        <p:nvSpPr>
          <p:cNvPr id="18" name="TextBox 17">
            <a:extLst>
              <a:ext uri="{FF2B5EF4-FFF2-40B4-BE49-F238E27FC236}">
                <a16:creationId xmlns:a16="http://schemas.microsoft.com/office/drawing/2014/main" id="{076E9EC1-A6AE-4F01-BADA-3A0236764CF2}"/>
              </a:ext>
            </a:extLst>
          </p:cNvPr>
          <p:cNvSpPr txBox="1"/>
          <p:nvPr/>
        </p:nvSpPr>
        <p:spPr>
          <a:xfrm>
            <a:off x="163183" y="4289485"/>
            <a:ext cx="1477993"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400" dirty="0">
                <a:solidFill>
                  <a:srgbClr val="006666"/>
                </a:solidFill>
                <a:ea typeface="+mn-lt"/>
                <a:cs typeface="+mn-lt"/>
              </a:rPr>
              <a:t>Tense, </a:t>
            </a:r>
            <a:r>
              <a:rPr lang="en-GB" sz="1400" dirty="0" err="1">
                <a:solidFill>
                  <a:srgbClr val="006666"/>
                </a:solidFill>
                <a:ea typeface="+mn-lt"/>
                <a:cs typeface="+mn-lt"/>
              </a:rPr>
              <a:t>pacy</a:t>
            </a:r>
            <a:r>
              <a:rPr lang="en-GB" sz="1400" dirty="0">
                <a:solidFill>
                  <a:srgbClr val="006666"/>
                </a:solidFill>
                <a:ea typeface="+mn-lt"/>
                <a:cs typeface="+mn-lt"/>
              </a:rPr>
              <a:t> all action tale with dual gender appeal. A well- crafted, engaging accessible short read. 1st in a series</a:t>
            </a:r>
            <a:endParaRPr lang="en-US" sz="1400" dirty="0">
              <a:solidFill>
                <a:srgbClr val="006666"/>
              </a:solidFill>
              <a:cs typeface="Calibri"/>
            </a:endParaRPr>
          </a:p>
        </p:txBody>
      </p:sp>
      <p:sp>
        <p:nvSpPr>
          <p:cNvPr id="19" name="TextBox 18">
            <a:extLst>
              <a:ext uri="{FF2B5EF4-FFF2-40B4-BE49-F238E27FC236}">
                <a16:creationId xmlns:a16="http://schemas.microsoft.com/office/drawing/2014/main" id="{FAD873A5-A94B-425B-8C98-75C751BB5A33}"/>
              </a:ext>
            </a:extLst>
          </p:cNvPr>
          <p:cNvSpPr txBox="1"/>
          <p:nvPr/>
        </p:nvSpPr>
        <p:spPr>
          <a:xfrm>
            <a:off x="3095266" y="4202322"/>
            <a:ext cx="1104182"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400" dirty="0">
                <a:solidFill>
                  <a:srgbClr val="006666"/>
                </a:solidFill>
                <a:ea typeface="+mn-lt"/>
                <a:cs typeface="+mn-lt"/>
              </a:rPr>
              <a:t>The classic story of a spider saving a pig from its usual fate.</a:t>
            </a:r>
            <a:endParaRPr lang="en-US" sz="1400" dirty="0">
              <a:solidFill>
                <a:srgbClr val="006666"/>
              </a:solidFill>
              <a:cs typeface="Calibri"/>
            </a:endParaRPr>
          </a:p>
        </p:txBody>
      </p:sp>
      <p:sp>
        <p:nvSpPr>
          <p:cNvPr id="21" name="TextBox 20">
            <a:extLst>
              <a:ext uri="{FF2B5EF4-FFF2-40B4-BE49-F238E27FC236}">
                <a16:creationId xmlns:a16="http://schemas.microsoft.com/office/drawing/2014/main" id="{63BAA4EF-A7DC-4897-993C-A84F2249C40F}"/>
              </a:ext>
            </a:extLst>
          </p:cNvPr>
          <p:cNvSpPr txBox="1"/>
          <p:nvPr/>
        </p:nvSpPr>
        <p:spPr>
          <a:xfrm>
            <a:off x="5537619" y="4243657"/>
            <a:ext cx="1132936"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400" dirty="0">
                <a:solidFill>
                  <a:srgbClr val="006666"/>
                </a:solidFill>
                <a:cs typeface="Calibri"/>
              </a:rPr>
              <a:t>Classic Adventure Tales from much loved author Enid Blyton</a:t>
            </a:r>
            <a:endParaRPr lang="en-GB" dirty="0">
              <a:solidFill>
                <a:srgbClr val="006666"/>
              </a:solidFill>
              <a:cs typeface="Calibri"/>
            </a:endParaRPr>
          </a:p>
        </p:txBody>
      </p:sp>
      <p:sp>
        <p:nvSpPr>
          <p:cNvPr id="22" name="TextBox 21">
            <a:extLst>
              <a:ext uri="{FF2B5EF4-FFF2-40B4-BE49-F238E27FC236}">
                <a16:creationId xmlns:a16="http://schemas.microsoft.com/office/drawing/2014/main" id="{B8F7B4D0-CEEA-48CC-BD98-6A3E950B3287}"/>
              </a:ext>
            </a:extLst>
          </p:cNvPr>
          <p:cNvSpPr txBox="1"/>
          <p:nvPr/>
        </p:nvSpPr>
        <p:spPr>
          <a:xfrm>
            <a:off x="8440948" y="4257137"/>
            <a:ext cx="1894936"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400" dirty="0">
                <a:solidFill>
                  <a:srgbClr val="006666"/>
                </a:solidFill>
                <a:ea typeface="+mn-lt"/>
                <a:cs typeface="+mn-lt"/>
              </a:rPr>
              <a:t>Sensitive handling of bullying. Excellent.</a:t>
            </a:r>
            <a:endParaRPr lang="en-GB" sz="1400" dirty="0">
              <a:solidFill>
                <a:srgbClr val="006666"/>
              </a:solidFill>
              <a:cs typeface="Calibri"/>
            </a:endParaRPr>
          </a:p>
          <a:p>
            <a:r>
              <a:rPr lang="en-GB" sz="1400" dirty="0">
                <a:solidFill>
                  <a:srgbClr val="006666"/>
                </a:solidFill>
                <a:ea typeface="+mn-lt"/>
                <a:cs typeface="+mn-lt"/>
              </a:rPr>
              <a:t>A girl makes an unlikely friend who helps her with deal with bullying.</a:t>
            </a:r>
            <a:endParaRPr lang="en-GB" sz="1400" dirty="0">
              <a:solidFill>
                <a:srgbClr val="006666"/>
              </a:solidFill>
              <a:cs typeface="Calibri"/>
            </a:endParaRPr>
          </a:p>
          <a:p>
            <a:r>
              <a:rPr lang="en-GB" sz="1400" dirty="0">
                <a:solidFill>
                  <a:srgbClr val="006666"/>
                </a:solidFill>
                <a:cs typeface="Calibri"/>
              </a:rPr>
              <a:t>One of many from favourite author Jacqueline Wilson</a:t>
            </a:r>
          </a:p>
          <a:p>
            <a:endParaRPr lang="en-GB" sz="1400" dirty="0">
              <a:solidFill>
                <a:srgbClr val="006666"/>
              </a:solidFill>
              <a:cs typeface="Calibri"/>
            </a:endParaRPr>
          </a:p>
        </p:txBody>
      </p:sp>
      <p:pic>
        <p:nvPicPr>
          <p:cNvPr id="23" name="Picture 23" descr="A picture containing box, food&#10;&#10;Description generated with very high confidence">
            <a:extLst>
              <a:ext uri="{FF2B5EF4-FFF2-40B4-BE49-F238E27FC236}">
                <a16:creationId xmlns:a16="http://schemas.microsoft.com/office/drawing/2014/main" id="{88B80470-D99A-4E3D-9D96-32EA95E71931}"/>
              </a:ext>
            </a:extLst>
          </p:cNvPr>
          <p:cNvPicPr>
            <a:picLocks noChangeAspect="1"/>
          </p:cNvPicPr>
          <p:nvPr/>
        </p:nvPicPr>
        <p:blipFill>
          <a:blip r:embed="rId9"/>
          <a:stretch>
            <a:fillRect/>
          </a:stretch>
        </p:blipFill>
        <p:spPr>
          <a:xfrm>
            <a:off x="10442366" y="4044441"/>
            <a:ext cx="1515193" cy="2291571"/>
          </a:xfrm>
          <a:prstGeom prst="rect">
            <a:avLst/>
          </a:prstGeom>
        </p:spPr>
      </p:pic>
    </p:spTree>
    <p:extLst>
      <p:ext uri="{BB962C8B-B14F-4D97-AF65-F5344CB8AC3E}">
        <p14:creationId xmlns:p14="http://schemas.microsoft.com/office/powerpoint/2010/main" val="29018659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D29C77D1-0DA9-4494-AC2E-D7F138B2ADC5}"/>
              </a:ext>
            </a:extLst>
          </p:cNvPr>
          <p:cNvSpPr>
            <a:spLocks noGrp="1"/>
          </p:cNvSpPr>
          <p:nvPr>
            <p:ph type="title"/>
          </p:nvPr>
        </p:nvSpPr>
        <p:spPr>
          <a:xfrm>
            <a:off x="492370" y="605896"/>
            <a:ext cx="3084844" cy="5646208"/>
          </a:xfrm>
        </p:spPr>
        <p:txBody>
          <a:bodyPr anchor="ctr">
            <a:normAutofit/>
          </a:bodyPr>
          <a:lstStyle/>
          <a:p>
            <a:r>
              <a:rPr lang="en-GB" sz="2800" dirty="0">
                <a:solidFill>
                  <a:srgbClr val="FFFFFF"/>
                </a:solidFill>
                <a:cs typeface="Calibri Light"/>
              </a:rPr>
              <a:t>Mrs Boyd, the School Librarian, welcomes all of your own recommendations and book reviews. Let her know what you are reading and if you enjoyed it.</a:t>
            </a:r>
            <a:br>
              <a:rPr lang="en-GB" sz="2800" dirty="0">
                <a:solidFill>
                  <a:srgbClr val="FFFFFF"/>
                </a:solidFill>
                <a:cs typeface="Calibri Light"/>
              </a:rPr>
            </a:br>
            <a:br>
              <a:rPr lang="en-GB" sz="2800" dirty="0">
                <a:cs typeface="Calibri Light"/>
              </a:rPr>
            </a:br>
            <a:r>
              <a:rPr lang="en-GB" sz="2800" dirty="0">
                <a:solidFill>
                  <a:srgbClr val="FFFFFF"/>
                </a:solidFill>
                <a:cs typeface="Calibri Light"/>
              </a:rPr>
              <a:t>If you need help choosing a book, please ask and she will be happy to help.</a:t>
            </a:r>
          </a:p>
        </p:txBody>
      </p:sp>
      <p:sp>
        <p:nvSpPr>
          <p:cNvPr id="12" name="Rectangle 11">
            <a:extLst>
              <a:ext uri="{FF2B5EF4-FFF2-40B4-BE49-F238E27FC236}">
                <a16:creationId xmlns:a16="http://schemas.microsoft.com/office/drawing/2014/main" id="{054B3F04-9EAC-45C0-B3CE-0387EEA10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4" name="Picture 4" descr="A close up of a sign&#10;&#10;Description generated with high confidence">
            <a:extLst>
              <a:ext uri="{FF2B5EF4-FFF2-40B4-BE49-F238E27FC236}">
                <a16:creationId xmlns:a16="http://schemas.microsoft.com/office/drawing/2014/main" id="{075FF869-37FA-45F0-A3A5-8C00AF846AE8}"/>
              </a:ext>
            </a:extLst>
          </p:cNvPr>
          <p:cNvPicPr>
            <a:picLocks noGrp="1" noChangeAspect="1"/>
          </p:cNvPicPr>
          <p:nvPr>
            <p:ph idx="1"/>
          </p:nvPr>
        </p:nvPicPr>
        <p:blipFill>
          <a:blip r:embed="rId2"/>
          <a:stretch>
            <a:fillRect/>
          </a:stretch>
        </p:blipFill>
        <p:spPr>
          <a:xfrm>
            <a:off x="9508342" y="4686570"/>
            <a:ext cx="1956219" cy="1941842"/>
          </a:xfrm>
        </p:spPr>
      </p:pic>
      <p:pic>
        <p:nvPicPr>
          <p:cNvPr id="5" name="Picture 5" descr="A picture containing photo, grass, holding, man&#10;&#10;Description generated with very high confidence">
            <a:extLst>
              <a:ext uri="{FF2B5EF4-FFF2-40B4-BE49-F238E27FC236}">
                <a16:creationId xmlns:a16="http://schemas.microsoft.com/office/drawing/2014/main" id="{033CF1B1-59A5-4545-A836-F4099D78C9F1}"/>
              </a:ext>
            </a:extLst>
          </p:cNvPr>
          <p:cNvPicPr>
            <a:picLocks noChangeAspect="1"/>
          </p:cNvPicPr>
          <p:nvPr/>
        </p:nvPicPr>
        <p:blipFill>
          <a:blip r:embed="rId3"/>
          <a:stretch>
            <a:fillRect/>
          </a:stretch>
        </p:blipFill>
        <p:spPr>
          <a:xfrm>
            <a:off x="9423910" y="215211"/>
            <a:ext cx="2286898" cy="2272521"/>
          </a:xfrm>
          <a:prstGeom prst="rect">
            <a:avLst/>
          </a:prstGeom>
        </p:spPr>
      </p:pic>
      <p:pic>
        <p:nvPicPr>
          <p:cNvPr id="6" name="Picture 6" descr="A picture containing circuit, food&#10;&#10;Description generated with very high confidence">
            <a:extLst>
              <a:ext uri="{FF2B5EF4-FFF2-40B4-BE49-F238E27FC236}">
                <a16:creationId xmlns:a16="http://schemas.microsoft.com/office/drawing/2014/main" id="{33C4DCC9-94CE-4C4D-B05C-01D34C60E04E}"/>
              </a:ext>
            </a:extLst>
          </p:cNvPr>
          <p:cNvPicPr>
            <a:picLocks noChangeAspect="1"/>
          </p:cNvPicPr>
          <p:nvPr/>
        </p:nvPicPr>
        <p:blipFill>
          <a:blip r:embed="rId4"/>
          <a:stretch>
            <a:fillRect/>
          </a:stretch>
        </p:blipFill>
        <p:spPr>
          <a:xfrm>
            <a:off x="6921172" y="3206960"/>
            <a:ext cx="2130904" cy="2960118"/>
          </a:xfrm>
          <a:prstGeom prst="rect">
            <a:avLst/>
          </a:prstGeom>
        </p:spPr>
      </p:pic>
      <p:pic>
        <p:nvPicPr>
          <p:cNvPr id="3" name="Picture 8" descr="A close up of text on a white surface&#10;&#10;Description generated with very high confidence">
            <a:extLst>
              <a:ext uri="{FF2B5EF4-FFF2-40B4-BE49-F238E27FC236}">
                <a16:creationId xmlns:a16="http://schemas.microsoft.com/office/drawing/2014/main" id="{9AF7B4DC-2EC2-4C15-8088-FA6C4C824D8C}"/>
              </a:ext>
            </a:extLst>
          </p:cNvPr>
          <p:cNvPicPr>
            <a:picLocks noChangeAspect="1"/>
          </p:cNvPicPr>
          <p:nvPr/>
        </p:nvPicPr>
        <p:blipFill>
          <a:blip r:embed="rId5"/>
          <a:stretch>
            <a:fillRect/>
          </a:stretch>
        </p:blipFill>
        <p:spPr>
          <a:xfrm>
            <a:off x="4350588" y="142955"/>
            <a:ext cx="4986067" cy="2862730"/>
          </a:xfrm>
          <a:prstGeom prst="rect">
            <a:avLst/>
          </a:prstGeom>
        </p:spPr>
      </p:pic>
      <p:pic>
        <p:nvPicPr>
          <p:cNvPr id="9" name="Picture 10" descr="A picture containing indoor, book, shelf, sitting&#10;&#10;Description generated with very high confidence">
            <a:extLst>
              <a:ext uri="{FF2B5EF4-FFF2-40B4-BE49-F238E27FC236}">
                <a16:creationId xmlns:a16="http://schemas.microsoft.com/office/drawing/2014/main" id="{3C52B9B8-35CB-4027-A324-EF6663FA37DB}"/>
              </a:ext>
            </a:extLst>
          </p:cNvPr>
          <p:cNvPicPr>
            <a:picLocks noChangeAspect="1"/>
          </p:cNvPicPr>
          <p:nvPr/>
        </p:nvPicPr>
        <p:blipFill>
          <a:blip r:embed="rId6"/>
          <a:stretch>
            <a:fillRect/>
          </a:stretch>
        </p:blipFill>
        <p:spPr>
          <a:xfrm>
            <a:off x="4349617" y="3111261"/>
            <a:ext cx="2126917" cy="3439065"/>
          </a:xfrm>
          <a:prstGeom prst="rect">
            <a:avLst/>
          </a:prstGeom>
        </p:spPr>
      </p:pic>
      <p:pic>
        <p:nvPicPr>
          <p:cNvPr id="11" name="Picture 12" descr="A close up of text on a white background&#10;&#10;Description generated with high confidence">
            <a:extLst>
              <a:ext uri="{FF2B5EF4-FFF2-40B4-BE49-F238E27FC236}">
                <a16:creationId xmlns:a16="http://schemas.microsoft.com/office/drawing/2014/main" id="{BD7014EC-7AEA-4F7D-B674-3E7500E6F0A8}"/>
              </a:ext>
            </a:extLst>
          </p:cNvPr>
          <p:cNvPicPr>
            <a:picLocks noChangeAspect="1"/>
          </p:cNvPicPr>
          <p:nvPr/>
        </p:nvPicPr>
        <p:blipFill>
          <a:blip r:embed="rId7"/>
          <a:stretch>
            <a:fillRect/>
          </a:stretch>
        </p:blipFill>
        <p:spPr>
          <a:xfrm>
            <a:off x="9368287" y="2701466"/>
            <a:ext cx="2254370" cy="1756994"/>
          </a:xfrm>
          <a:prstGeom prst="rect">
            <a:avLst/>
          </a:prstGeom>
        </p:spPr>
      </p:pic>
    </p:spTree>
    <p:extLst>
      <p:ext uri="{BB962C8B-B14F-4D97-AF65-F5344CB8AC3E}">
        <p14:creationId xmlns:p14="http://schemas.microsoft.com/office/powerpoint/2010/main" val="38164355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8301" y="717527"/>
            <a:ext cx="10058400" cy="880045"/>
          </a:xfrm>
        </p:spPr>
        <p:txBody>
          <a:bodyPr/>
          <a:lstStyle/>
          <a:p>
            <a:r>
              <a:rPr lang="en-GB" b="1">
                <a:solidFill>
                  <a:srgbClr val="006666"/>
                </a:solidFill>
              </a:rPr>
              <a:t>Suspense / Mystery / Thriller/ Adventure</a:t>
            </a:r>
          </a:p>
        </p:txBody>
      </p:sp>
      <p:pic>
        <p:nvPicPr>
          <p:cNvPr id="5" name="Picture 4">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1809451"/>
            <a:ext cx="1400370" cy="2152950"/>
          </a:xfrm>
          <a:prstGeom prst="rect">
            <a:avLst/>
          </a:prstGeom>
        </p:spPr>
      </p:pic>
      <p:pic>
        <p:nvPicPr>
          <p:cNvPr id="6" name="Picture 5">
            <a:hlinkClick r:id="rId4"/>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7491" y="4109829"/>
            <a:ext cx="1400370" cy="2152950"/>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37154" y="1766231"/>
            <a:ext cx="1400370" cy="2124371"/>
          </a:xfrm>
          <a:prstGeom prst="rect">
            <a:avLst/>
          </a:prstGeom>
        </p:spPr>
      </p:pic>
      <p:pic>
        <p:nvPicPr>
          <p:cNvPr id="14" name="Picture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68734" y="4196549"/>
            <a:ext cx="1457926" cy="2110155"/>
          </a:xfrm>
          <a:prstGeom prst="rect">
            <a:avLst/>
          </a:prstGeom>
        </p:spPr>
      </p:pic>
      <p:pic>
        <p:nvPicPr>
          <p:cNvPr id="3" name="Picture 7" descr="A picture containing photo, cat, black, man&#10;&#10;Description generated with very high confidence">
            <a:extLst>
              <a:ext uri="{FF2B5EF4-FFF2-40B4-BE49-F238E27FC236}">
                <a16:creationId xmlns:a16="http://schemas.microsoft.com/office/drawing/2014/main" id="{0D585550-4834-4F75-913E-F56B7F4F10F0}"/>
              </a:ext>
            </a:extLst>
          </p:cNvPr>
          <p:cNvPicPr>
            <a:picLocks noChangeAspect="1"/>
          </p:cNvPicPr>
          <p:nvPr/>
        </p:nvPicPr>
        <p:blipFill>
          <a:blip r:embed="rId8"/>
          <a:stretch>
            <a:fillRect/>
          </a:stretch>
        </p:blipFill>
        <p:spPr>
          <a:xfrm>
            <a:off x="7933246" y="1819634"/>
            <a:ext cx="1400715" cy="2212317"/>
          </a:xfrm>
          <a:prstGeom prst="rect">
            <a:avLst/>
          </a:prstGeom>
        </p:spPr>
      </p:pic>
      <p:pic>
        <p:nvPicPr>
          <p:cNvPr id="8" name="Picture 8" descr="A picture containing man, umbrella, sign&#10;&#10;Description generated with very high confidence">
            <a:extLst>
              <a:ext uri="{FF2B5EF4-FFF2-40B4-BE49-F238E27FC236}">
                <a16:creationId xmlns:a16="http://schemas.microsoft.com/office/drawing/2014/main" id="{14D2AED2-1BA3-4C6D-AF21-FB87AC5905D7}"/>
              </a:ext>
            </a:extLst>
          </p:cNvPr>
          <p:cNvPicPr>
            <a:picLocks noChangeAspect="1"/>
          </p:cNvPicPr>
          <p:nvPr/>
        </p:nvPicPr>
        <p:blipFill>
          <a:blip r:embed="rId9"/>
          <a:stretch>
            <a:fillRect/>
          </a:stretch>
        </p:blipFill>
        <p:spPr>
          <a:xfrm>
            <a:off x="7928754" y="4076880"/>
            <a:ext cx="1395323" cy="2212317"/>
          </a:xfrm>
          <a:prstGeom prst="rect">
            <a:avLst/>
          </a:prstGeom>
        </p:spPr>
      </p:pic>
      <p:sp>
        <p:nvSpPr>
          <p:cNvPr id="9" name="TextBox 8">
            <a:extLst>
              <a:ext uri="{FF2B5EF4-FFF2-40B4-BE49-F238E27FC236}">
                <a16:creationId xmlns:a16="http://schemas.microsoft.com/office/drawing/2014/main" id="{B87D52B3-124F-44B3-BFBA-C00E235FDFF8}"/>
              </a:ext>
            </a:extLst>
          </p:cNvPr>
          <p:cNvSpPr txBox="1"/>
          <p:nvPr/>
        </p:nvSpPr>
        <p:spPr>
          <a:xfrm>
            <a:off x="2054181" y="1826469"/>
            <a:ext cx="1736785"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rgbClr val="006666"/>
                </a:solidFill>
                <a:cs typeface="Calibri"/>
              </a:rPr>
              <a:t>Two computer whizz kids try to prove their father is innocent of bank theft.</a:t>
            </a:r>
          </a:p>
          <a:p>
            <a:r>
              <a:rPr lang="en-US" sz="1400" b="1" dirty="0">
                <a:cs typeface="Calibri"/>
              </a:rPr>
              <a:t>AR 4.4</a:t>
            </a:r>
          </a:p>
        </p:txBody>
      </p:sp>
      <p:sp>
        <p:nvSpPr>
          <p:cNvPr id="4" name="TextBox 3">
            <a:extLst>
              <a:ext uri="{FF2B5EF4-FFF2-40B4-BE49-F238E27FC236}">
                <a16:creationId xmlns:a16="http://schemas.microsoft.com/office/drawing/2014/main" id="{CA683B56-D26D-4962-8946-3019D2A8E9B7}"/>
              </a:ext>
            </a:extLst>
          </p:cNvPr>
          <p:cNvSpPr txBox="1"/>
          <p:nvPr/>
        </p:nvSpPr>
        <p:spPr>
          <a:xfrm>
            <a:off x="2020558" y="4105275"/>
            <a:ext cx="1664898" cy="160043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sz="1400" dirty="0">
                <a:solidFill>
                  <a:srgbClr val="006666"/>
                </a:solidFill>
                <a:cs typeface="Calibri"/>
              </a:rPr>
              <a:t>The first in a popular series about the young James Bond, when he was still at school.</a:t>
            </a:r>
          </a:p>
          <a:p>
            <a:pPr algn="just"/>
            <a:r>
              <a:rPr lang="en-US" sz="1400" b="1" dirty="0">
                <a:cs typeface="Calibri"/>
              </a:rPr>
              <a:t>AR 5.9</a:t>
            </a:r>
          </a:p>
        </p:txBody>
      </p:sp>
      <p:sp>
        <p:nvSpPr>
          <p:cNvPr id="10" name="TextBox 9">
            <a:extLst>
              <a:ext uri="{FF2B5EF4-FFF2-40B4-BE49-F238E27FC236}">
                <a16:creationId xmlns:a16="http://schemas.microsoft.com/office/drawing/2014/main" id="{87697D52-678D-432B-B2FC-E1B3F7476890}"/>
              </a:ext>
            </a:extLst>
          </p:cNvPr>
          <p:cNvSpPr txBox="1"/>
          <p:nvPr/>
        </p:nvSpPr>
        <p:spPr>
          <a:xfrm>
            <a:off x="5240189" y="1703358"/>
            <a:ext cx="2369387" cy="160043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cs typeface="Calibri"/>
              </a:rPr>
              <a:t>T</a:t>
            </a:r>
            <a:r>
              <a:rPr lang="en-US" sz="1400" dirty="0">
                <a:solidFill>
                  <a:srgbClr val="006666"/>
                </a:solidFill>
                <a:cs typeface="Calibri"/>
              </a:rPr>
              <a:t>he ultra-tough, realistic novels of Chris Ryan are a must for those seeking excitement and thrills. This "Alpha Force" novel is the start of a gripping series</a:t>
            </a:r>
            <a:r>
              <a:rPr lang="en-US" sz="1400" dirty="0">
                <a:cs typeface="Calibri"/>
              </a:rPr>
              <a:t> </a:t>
            </a:r>
          </a:p>
          <a:p>
            <a:r>
              <a:rPr lang="en-US" sz="1400" b="1" dirty="0">
                <a:cs typeface="Calibri"/>
              </a:rPr>
              <a:t>AR 5.7</a:t>
            </a:r>
          </a:p>
        </p:txBody>
      </p:sp>
      <p:sp>
        <p:nvSpPr>
          <p:cNvPr id="11" name="TextBox 10">
            <a:extLst>
              <a:ext uri="{FF2B5EF4-FFF2-40B4-BE49-F238E27FC236}">
                <a16:creationId xmlns:a16="http://schemas.microsoft.com/office/drawing/2014/main" id="{BE921F48-0A3A-4F6C-9D50-990399190643}"/>
              </a:ext>
            </a:extLst>
          </p:cNvPr>
          <p:cNvSpPr txBox="1"/>
          <p:nvPr/>
        </p:nvSpPr>
        <p:spPr>
          <a:xfrm>
            <a:off x="5239290" y="4103478"/>
            <a:ext cx="2488505"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rgbClr val="006666"/>
                </a:solidFill>
                <a:ea typeface="+mn-lt"/>
                <a:cs typeface="+mn-lt"/>
              </a:rPr>
              <a:t>Graphic Novel of 1st book </a:t>
            </a:r>
          </a:p>
          <a:p>
            <a:r>
              <a:rPr lang="en-US" sz="1400" dirty="0">
                <a:solidFill>
                  <a:srgbClr val="006666"/>
                </a:solidFill>
                <a:ea typeface="+mn-lt"/>
                <a:cs typeface="+mn-lt"/>
              </a:rPr>
              <a:t>in the series...    When his guardian dies in suspicious circumstances, 14 </a:t>
            </a:r>
            <a:r>
              <a:rPr lang="en-US" sz="1400" dirty="0" err="1">
                <a:solidFill>
                  <a:srgbClr val="006666"/>
                </a:solidFill>
                <a:ea typeface="+mn-lt"/>
                <a:cs typeface="+mn-lt"/>
              </a:rPr>
              <a:t>yr</a:t>
            </a:r>
            <a:r>
              <a:rPr lang="en-US" sz="1400" dirty="0">
                <a:solidFill>
                  <a:srgbClr val="006666"/>
                </a:solidFill>
                <a:ea typeface="+mn-lt"/>
                <a:cs typeface="+mn-lt"/>
              </a:rPr>
              <a:t> old Alex Rider becomes involved with MI6 and has to complete his dead guardian's mission.</a:t>
            </a:r>
          </a:p>
          <a:p>
            <a:r>
              <a:rPr lang="en-US" sz="1400" b="1" dirty="0">
                <a:cs typeface="Calibri"/>
              </a:rPr>
              <a:t>AR 2.4</a:t>
            </a:r>
          </a:p>
        </p:txBody>
      </p:sp>
      <p:sp>
        <p:nvSpPr>
          <p:cNvPr id="12" name="TextBox 11">
            <a:extLst>
              <a:ext uri="{FF2B5EF4-FFF2-40B4-BE49-F238E27FC236}">
                <a16:creationId xmlns:a16="http://schemas.microsoft.com/office/drawing/2014/main" id="{1F2D9142-B500-4D65-8342-1954A467E6EF}"/>
              </a:ext>
            </a:extLst>
          </p:cNvPr>
          <p:cNvSpPr txBox="1"/>
          <p:nvPr/>
        </p:nvSpPr>
        <p:spPr>
          <a:xfrm>
            <a:off x="9392549" y="1766231"/>
            <a:ext cx="2743200" cy="11695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rgbClr val="006666"/>
                </a:solidFill>
                <a:cs typeface="Calibri"/>
              </a:rPr>
              <a:t>After completing a dodgy online course , 12 year old Fletch reckons he's a fully fledged detective! Chaos follows in this great thriller.</a:t>
            </a:r>
          </a:p>
          <a:p>
            <a:r>
              <a:rPr lang="en-US" sz="1400" b="1" dirty="0">
                <a:cs typeface="Calibri"/>
              </a:rPr>
              <a:t>AR 4.2</a:t>
            </a:r>
          </a:p>
        </p:txBody>
      </p:sp>
      <p:sp>
        <p:nvSpPr>
          <p:cNvPr id="13" name="TextBox 12">
            <a:extLst>
              <a:ext uri="{FF2B5EF4-FFF2-40B4-BE49-F238E27FC236}">
                <a16:creationId xmlns:a16="http://schemas.microsoft.com/office/drawing/2014/main" id="{F0D7329F-141D-42BA-B3BF-CA8BE22D0E6F}"/>
              </a:ext>
            </a:extLst>
          </p:cNvPr>
          <p:cNvSpPr txBox="1"/>
          <p:nvPr/>
        </p:nvSpPr>
        <p:spPr>
          <a:xfrm>
            <a:off x="9392549" y="4072926"/>
            <a:ext cx="2743200"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rgbClr val="006666"/>
                </a:solidFill>
                <a:ea typeface="+mn-lt"/>
                <a:cs typeface="+mn-lt"/>
              </a:rPr>
              <a:t>When a bag stuffed full of money drops out of the sky Damian and Anthony find themselves rich. But they learn that there are some things money just cannot buy. </a:t>
            </a:r>
            <a:r>
              <a:rPr lang="en-US" sz="1400" dirty="0">
                <a:ea typeface="+mn-lt"/>
                <a:cs typeface="+mn-lt"/>
              </a:rPr>
              <a:t> </a:t>
            </a:r>
            <a:r>
              <a:rPr lang="en-US" sz="1400" b="1" dirty="0">
                <a:ea typeface="+mn-lt"/>
                <a:cs typeface="+mn-lt"/>
              </a:rPr>
              <a:t>AR4.0</a:t>
            </a:r>
            <a:endParaRPr lang="en-US" sz="1400" b="1" dirty="0"/>
          </a:p>
        </p:txBody>
      </p:sp>
    </p:spTree>
    <p:extLst>
      <p:ext uri="{BB962C8B-B14F-4D97-AF65-F5344CB8AC3E}">
        <p14:creationId xmlns:p14="http://schemas.microsoft.com/office/powerpoint/2010/main" val="1146621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picture containing text, book, photo, man&#10;&#10;Description generated with very high confidence">
            <a:extLst>
              <a:ext uri="{FF2B5EF4-FFF2-40B4-BE49-F238E27FC236}">
                <a16:creationId xmlns:a16="http://schemas.microsoft.com/office/drawing/2014/main" id="{62505E8D-9E06-4D0C-B508-9AD0049FA0D8}"/>
              </a:ext>
            </a:extLst>
          </p:cNvPr>
          <p:cNvPicPr>
            <a:picLocks noChangeAspect="1"/>
          </p:cNvPicPr>
          <p:nvPr/>
        </p:nvPicPr>
        <p:blipFill>
          <a:blip r:embed="rId2"/>
          <a:stretch>
            <a:fillRect/>
          </a:stretch>
        </p:blipFill>
        <p:spPr>
          <a:xfrm>
            <a:off x="98844" y="57509"/>
            <a:ext cx="1599481" cy="2401020"/>
          </a:xfrm>
          <a:prstGeom prst="rect">
            <a:avLst/>
          </a:prstGeom>
        </p:spPr>
      </p:pic>
      <p:pic>
        <p:nvPicPr>
          <p:cNvPr id="3" name="Picture 3" descr="A close up of a sign&#10;&#10;Description generated with very high confidence">
            <a:extLst>
              <a:ext uri="{FF2B5EF4-FFF2-40B4-BE49-F238E27FC236}">
                <a16:creationId xmlns:a16="http://schemas.microsoft.com/office/drawing/2014/main" id="{C2D83E71-F969-414B-B8EF-6A268758D6A0}"/>
              </a:ext>
            </a:extLst>
          </p:cNvPr>
          <p:cNvPicPr>
            <a:picLocks noChangeAspect="1"/>
          </p:cNvPicPr>
          <p:nvPr/>
        </p:nvPicPr>
        <p:blipFill>
          <a:blip r:embed="rId3"/>
          <a:stretch>
            <a:fillRect/>
          </a:stretch>
        </p:blipFill>
        <p:spPr>
          <a:xfrm>
            <a:off x="2939810" y="65596"/>
            <a:ext cx="1510342" cy="2413599"/>
          </a:xfrm>
          <a:prstGeom prst="rect">
            <a:avLst/>
          </a:prstGeom>
        </p:spPr>
      </p:pic>
      <p:pic>
        <p:nvPicPr>
          <p:cNvPr id="4" name="Picture 4" descr="A close up of a sign&#10;&#10;Description generated with very high confidence">
            <a:extLst>
              <a:ext uri="{FF2B5EF4-FFF2-40B4-BE49-F238E27FC236}">
                <a16:creationId xmlns:a16="http://schemas.microsoft.com/office/drawing/2014/main" id="{817EB0A6-D09F-4C52-87F1-0CB794B40563}"/>
              </a:ext>
            </a:extLst>
          </p:cNvPr>
          <p:cNvPicPr>
            <a:picLocks noChangeAspect="1"/>
          </p:cNvPicPr>
          <p:nvPr/>
        </p:nvPicPr>
        <p:blipFill>
          <a:blip r:embed="rId4"/>
          <a:stretch>
            <a:fillRect/>
          </a:stretch>
        </p:blipFill>
        <p:spPr>
          <a:xfrm>
            <a:off x="68491" y="2868882"/>
            <a:ext cx="1537121" cy="2343510"/>
          </a:xfrm>
          <a:prstGeom prst="rect">
            <a:avLst/>
          </a:prstGeom>
        </p:spPr>
      </p:pic>
      <p:pic>
        <p:nvPicPr>
          <p:cNvPr id="5" name="Picture 5" descr="A picture containing text, book&#10;&#10;Description generated with very high confidence">
            <a:extLst>
              <a:ext uri="{FF2B5EF4-FFF2-40B4-BE49-F238E27FC236}">
                <a16:creationId xmlns:a16="http://schemas.microsoft.com/office/drawing/2014/main" id="{43CF4F9B-C94B-4CD1-B8C0-C39D0179CA45}"/>
              </a:ext>
            </a:extLst>
          </p:cNvPr>
          <p:cNvPicPr>
            <a:picLocks noChangeAspect="1"/>
          </p:cNvPicPr>
          <p:nvPr/>
        </p:nvPicPr>
        <p:blipFill>
          <a:blip r:embed="rId5"/>
          <a:stretch>
            <a:fillRect/>
          </a:stretch>
        </p:blipFill>
        <p:spPr>
          <a:xfrm>
            <a:off x="5914727" y="2868882"/>
            <a:ext cx="1496403" cy="2060407"/>
          </a:xfrm>
          <a:prstGeom prst="rect">
            <a:avLst/>
          </a:prstGeom>
        </p:spPr>
      </p:pic>
      <p:pic>
        <p:nvPicPr>
          <p:cNvPr id="6" name="Picture 6" descr="A picture containing food&#10;&#10;Description generated with very high confidence">
            <a:extLst>
              <a:ext uri="{FF2B5EF4-FFF2-40B4-BE49-F238E27FC236}">
                <a16:creationId xmlns:a16="http://schemas.microsoft.com/office/drawing/2014/main" id="{6B60BE91-D8F1-4C1D-A33C-260840B5D4C2}"/>
              </a:ext>
            </a:extLst>
          </p:cNvPr>
          <p:cNvPicPr>
            <a:picLocks noChangeAspect="1"/>
          </p:cNvPicPr>
          <p:nvPr/>
        </p:nvPicPr>
        <p:blipFill>
          <a:blip r:embed="rId6"/>
          <a:stretch>
            <a:fillRect/>
          </a:stretch>
        </p:blipFill>
        <p:spPr>
          <a:xfrm>
            <a:off x="5914727" y="132440"/>
            <a:ext cx="1527596" cy="2271624"/>
          </a:xfrm>
          <a:prstGeom prst="rect">
            <a:avLst/>
          </a:prstGeom>
        </p:spPr>
      </p:pic>
      <p:pic>
        <p:nvPicPr>
          <p:cNvPr id="7" name="Picture 7" descr="A picture containing text, book, man, photo&#10;&#10;Description generated with very high confidence">
            <a:extLst>
              <a:ext uri="{FF2B5EF4-FFF2-40B4-BE49-F238E27FC236}">
                <a16:creationId xmlns:a16="http://schemas.microsoft.com/office/drawing/2014/main" id="{A5FF0C7B-2B40-4776-8C97-83294CDC49C8}"/>
              </a:ext>
            </a:extLst>
          </p:cNvPr>
          <p:cNvPicPr>
            <a:picLocks noChangeAspect="1"/>
          </p:cNvPicPr>
          <p:nvPr/>
        </p:nvPicPr>
        <p:blipFill>
          <a:blip r:embed="rId7"/>
          <a:stretch>
            <a:fillRect/>
          </a:stretch>
        </p:blipFill>
        <p:spPr>
          <a:xfrm>
            <a:off x="9065620" y="2868882"/>
            <a:ext cx="1398997" cy="2146225"/>
          </a:xfrm>
          <a:prstGeom prst="rect">
            <a:avLst/>
          </a:prstGeom>
        </p:spPr>
      </p:pic>
      <p:pic>
        <p:nvPicPr>
          <p:cNvPr id="8" name="Picture 8" descr="A close up of a sign&#10;&#10;Description generated with high confidence">
            <a:extLst>
              <a:ext uri="{FF2B5EF4-FFF2-40B4-BE49-F238E27FC236}">
                <a16:creationId xmlns:a16="http://schemas.microsoft.com/office/drawing/2014/main" id="{18CF1E88-31A2-4666-A44A-626A7C1DEFAB}"/>
              </a:ext>
            </a:extLst>
          </p:cNvPr>
          <p:cNvPicPr>
            <a:picLocks noChangeAspect="1"/>
          </p:cNvPicPr>
          <p:nvPr/>
        </p:nvPicPr>
        <p:blipFill>
          <a:blip r:embed="rId8"/>
          <a:stretch>
            <a:fillRect/>
          </a:stretch>
        </p:blipFill>
        <p:spPr>
          <a:xfrm>
            <a:off x="9106937" y="95336"/>
            <a:ext cx="1400212" cy="2172166"/>
          </a:xfrm>
          <a:prstGeom prst="rect">
            <a:avLst/>
          </a:prstGeom>
        </p:spPr>
      </p:pic>
      <p:pic>
        <p:nvPicPr>
          <p:cNvPr id="9" name="Picture 9" descr="A picture containing text, newspaper, sign, woman&#10;&#10;Description generated with very high confidence">
            <a:extLst>
              <a:ext uri="{FF2B5EF4-FFF2-40B4-BE49-F238E27FC236}">
                <a16:creationId xmlns:a16="http://schemas.microsoft.com/office/drawing/2014/main" id="{56003C3A-9F69-48CD-83AC-3C5C85CB0454}"/>
              </a:ext>
            </a:extLst>
          </p:cNvPr>
          <p:cNvPicPr>
            <a:picLocks noChangeAspect="1"/>
          </p:cNvPicPr>
          <p:nvPr/>
        </p:nvPicPr>
        <p:blipFill>
          <a:blip r:embed="rId9"/>
          <a:stretch>
            <a:fillRect/>
          </a:stretch>
        </p:blipFill>
        <p:spPr>
          <a:xfrm>
            <a:off x="2982133" y="2868882"/>
            <a:ext cx="1549099" cy="2436783"/>
          </a:xfrm>
          <a:prstGeom prst="rect">
            <a:avLst/>
          </a:prstGeom>
        </p:spPr>
      </p:pic>
      <p:sp>
        <p:nvSpPr>
          <p:cNvPr id="10" name="TextBox 9">
            <a:extLst>
              <a:ext uri="{FF2B5EF4-FFF2-40B4-BE49-F238E27FC236}">
                <a16:creationId xmlns:a16="http://schemas.microsoft.com/office/drawing/2014/main" id="{78F4D6C8-FCA2-4929-9B08-0979111F1E6C}"/>
              </a:ext>
            </a:extLst>
          </p:cNvPr>
          <p:cNvSpPr txBox="1"/>
          <p:nvPr/>
        </p:nvSpPr>
        <p:spPr>
          <a:xfrm>
            <a:off x="1690777" y="51759"/>
            <a:ext cx="1210276"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rgbClr val="006666"/>
                </a:solidFill>
                <a:ea typeface="+mn-lt"/>
                <a:cs typeface="+mn-lt"/>
              </a:rPr>
              <a:t>A boy uses his survival skills to help protect the lost jungle city of El Dorado</a:t>
            </a:r>
          </a:p>
          <a:p>
            <a:r>
              <a:rPr lang="en-US" sz="1400" b="1" dirty="0">
                <a:cs typeface="Calibri"/>
              </a:rPr>
              <a:t>AR 6.3</a:t>
            </a:r>
          </a:p>
        </p:txBody>
      </p:sp>
      <p:sp>
        <p:nvSpPr>
          <p:cNvPr id="11" name="TextBox 10">
            <a:extLst>
              <a:ext uri="{FF2B5EF4-FFF2-40B4-BE49-F238E27FC236}">
                <a16:creationId xmlns:a16="http://schemas.microsoft.com/office/drawing/2014/main" id="{C3CE44E2-C1B3-4958-8AD0-87613F5BFDD8}"/>
              </a:ext>
            </a:extLst>
          </p:cNvPr>
          <p:cNvSpPr txBox="1"/>
          <p:nvPr/>
        </p:nvSpPr>
        <p:spPr>
          <a:xfrm>
            <a:off x="4435954" y="50860"/>
            <a:ext cx="1440739"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rgbClr val="006666"/>
                </a:solidFill>
                <a:ea typeface="+mn-lt"/>
                <a:cs typeface="+mn-lt"/>
              </a:rPr>
              <a:t>The story of a girl's emigration to South America to meet her strange family and adventures on the Amazon river</a:t>
            </a:r>
            <a:r>
              <a:rPr lang="en-US" sz="1400" dirty="0">
                <a:ea typeface="+mn-lt"/>
                <a:cs typeface="+mn-lt"/>
              </a:rPr>
              <a:t> </a:t>
            </a:r>
            <a:r>
              <a:rPr lang="en-US" sz="1400" b="1" dirty="0">
                <a:ea typeface="+mn-lt"/>
                <a:cs typeface="+mn-lt"/>
              </a:rPr>
              <a:t>AR 5.6</a:t>
            </a:r>
            <a:endParaRPr lang="en-US" sz="1400" b="1" dirty="0"/>
          </a:p>
        </p:txBody>
      </p:sp>
      <p:sp>
        <p:nvSpPr>
          <p:cNvPr id="12" name="TextBox 11">
            <a:extLst>
              <a:ext uri="{FF2B5EF4-FFF2-40B4-BE49-F238E27FC236}">
                <a16:creationId xmlns:a16="http://schemas.microsoft.com/office/drawing/2014/main" id="{B9035100-E007-4DF2-8D6A-6D4C16800777}"/>
              </a:ext>
            </a:extLst>
          </p:cNvPr>
          <p:cNvSpPr txBox="1"/>
          <p:nvPr/>
        </p:nvSpPr>
        <p:spPr>
          <a:xfrm>
            <a:off x="7480357" y="86254"/>
            <a:ext cx="1679276"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rgbClr val="006666"/>
                </a:solidFill>
                <a:ea typeface="+mn-lt"/>
                <a:cs typeface="+mn-lt"/>
              </a:rPr>
              <a:t>A twelve year old girl moves to India when her dad gets a job managing a new hotel but she quickly finds out that the hotel is a front for illegal poachers. </a:t>
            </a:r>
            <a:r>
              <a:rPr lang="en-US" sz="1400" b="1" dirty="0">
                <a:ea typeface="+mn-lt"/>
                <a:cs typeface="+mn-lt"/>
              </a:rPr>
              <a:t>AR 4.2</a:t>
            </a:r>
            <a:endParaRPr lang="en-US" sz="1400" b="1" dirty="0"/>
          </a:p>
        </p:txBody>
      </p:sp>
      <p:sp>
        <p:nvSpPr>
          <p:cNvPr id="13" name="TextBox 12">
            <a:extLst>
              <a:ext uri="{FF2B5EF4-FFF2-40B4-BE49-F238E27FC236}">
                <a16:creationId xmlns:a16="http://schemas.microsoft.com/office/drawing/2014/main" id="{C00B81D1-F614-4564-A1DA-EC40B663877B}"/>
              </a:ext>
            </a:extLst>
          </p:cNvPr>
          <p:cNvSpPr txBox="1"/>
          <p:nvPr/>
        </p:nvSpPr>
        <p:spPr>
          <a:xfrm>
            <a:off x="10656036" y="57509"/>
            <a:ext cx="1530802" cy="28931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rgbClr val="006666"/>
                </a:solidFill>
                <a:ea typeface="+mn-lt"/>
                <a:cs typeface="+mn-lt"/>
              </a:rPr>
              <a:t>When genius orphan, Darius, employs school tough guy, Arthur "Bash-Man", to help him find out who sent a note asking "Who Killed Darius Drake?", they get caught up in a mystery</a:t>
            </a:r>
            <a:r>
              <a:rPr lang="en-US" sz="1400" b="1" dirty="0">
                <a:ea typeface="+mn-lt"/>
                <a:cs typeface="+mn-lt"/>
              </a:rPr>
              <a:t>. AR 4.9</a:t>
            </a:r>
            <a:br>
              <a:rPr lang="en-US" sz="1400" b="1" dirty="0">
                <a:ea typeface="+mn-lt"/>
                <a:cs typeface="+mn-lt"/>
              </a:rPr>
            </a:br>
            <a:endParaRPr lang="en-US" sz="1400" b="1" dirty="0">
              <a:ea typeface="+mn-lt"/>
              <a:cs typeface="+mn-lt"/>
            </a:endParaRPr>
          </a:p>
        </p:txBody>
      </p:sp>
      <p:sp>
        <p:nvSpPr>
          <p:cNvPr id="14" name="TextBox 13">
            <a:extLst>
              <a:ext uri="{FF2B5EF4-FFF2-40B4-BE49-F238E27FC236}">
                <a16:creationId xmlns:a16="http://schemas.microsoft.com/office/drawing/2014/main" id="{CC19F98E-53AE-4A2A-93C0-9D5ED381FDDE}"/>
              </a:ext>
            </a:extLst>
          </p:cNvPr>
          <p:cNvSpPr txBox="1"/>
          <p:nvPr/>
        </p:nvSpPr>
        <p:spPr>
          <a:xfrm>
            <a:off x="1651057" y="2840331"/>
            <a:ext cx="1311735" cy="33239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rgbClr val="006666"/>
                </a:solidFill>
                <a:ea typeface="+mn-lt"/>
                <a:cs typeface="+mn-lt"/>
              </a:rPr>
              <a:t>And one rule is the most important of all: she must never ever invite anyone home. If she does, their shameful secret - Abomination - could be revealed. </a:t>
            </a:r>
          </a:p>
          <a:p>
            <a:r>
              <a:rPr lang="en-US" sz="1400" b="1" dirty="0">
                <a:ea typeface="+mn-lt"/>
                <a:cs typeface="+mn-lt"/>
              </a:rPr>
              <a:t>AR 3.8</a:t>
            </a:r>
            <a:br>
              <a:rPr lang="en-US" sz="1400" b="1" dirty="0">
                <a:ea typeface="+mn-lt"/>
                <a:cs typeface="+mn-lt"/>
              </a:rPr>
            </a:br>
            <a:endParaRPr lang="en-US" sz="1400" b="1" dirty="0">
              <a:ea typeface="+mn-lt"/>
              <a:cs typeface="+mn-lt"/>
            </a:endParaRPr>
          </a:p>
        </p:txBody>
      </p:sp>
      <p:sp>
        <p:nvSpPr>
          <p:cNvPr id="16" name="TextBox 15"/>
          <p:cNvSpPr txBox="1"/>
          <p:nvPr/>
        </p:nvSpPr>
        <p:spPr>
          <a:xfrm>
            <a:off x="4499394" y="2782120"/>
            <a:ext cx="1439920" cy="3539430"/>
          </a:xfrm>
          <a:prstGeom prst="rect">
            <a:avLst/>
          </a:prstGeom>
          <a:noFill/>
        </p:spPr>
        <p:txBody>
          <a:bodyPr wrap="square" rtlCol="0">
            <a:spAutoFit/>
          </a:bodyPr>
          <a:lstStyle/>
          <a:p>
            <a:r>
              <a:rPr lang="en-GB" sz="1400" dirty="0">
                <a:solidFill>
                  <a:srgbClr val="006666"/>
                </a:solidFill>
              </a:rPr>
              <a:t>A hair-covered young boy who is part of a </a:t>
            </a:r>
            <a:r>
              <a:rPr lang="en-GB" sz="1400" dirty="0" err="1">
                <a:solidFill>
                  <a:srgbClr val="006666"/>
                </a:solidFill>
              </a:rPr>
              <a:t>freakshow</a:t>
            </a:r>
            <a:r>
              <a:rPr lang="en-GB" sz="1400" dirty="0">
                <a:solidFill>
                  <a:srgbClr val="006666"/>
                </a:solidFill>
              </a:rPr>
              <a:t>, runs away from the circus when he is suspected of a murder he didn't commit. Develops a Sherlock Holmes style talent for observation and detection.  </a:t>
            </a:r>
          </a:p>
          <a:p>
            <a:r>
              <a:rPr lang="en-GB" sz="1400" b="1" dirty="0"/>
              <a:t>AR 4.6</a:t>
            </a:r>
            <a:br>
              <a:rPr lang="en-GB" sz="1400" b="1" dirty="0"/>
            </a:br>
            <a:endParaRPr lang="en-GB" sz="1400" b="1" dirty="0"/>
          </a:p>
        </p:txBody>
      </p:sp>
      <p:sp>
        <p:nvSpPr>
          <p:cNvPr id="17" name="TextBox 16"/>
          <p:cNvSpPr txBox="1"/>
          <p:nvPr/>
        </p:nvSpPr>
        <p:spPr>
          <a:xfrm>
            <a:off x="7456575" y="2840331"/>
            <a:ext cx="1352364" cy="1815882"/>
          </a:xfrm>
          <a:prstGeom prst="rect">
            <a:avLst/>
          </a:prstGeom>
          <a:noFill/>
        </p:spPr>
        <p:txBody>
          <a:bodyPr wrap="square" rtlCol="0">
            <a:spAutoFit/>
          </a:bodyPr>
          <a:lstStyle/>
          <a:p>
            <a:r>
              <a:rPr lang="en-GB" sz="1400" dirty="0">
                <a:solidFill>
                  <a:srgbClr val="006666"/>
                </a:solidFill>
              </a:rPr>
              <a:t>The story of Danny and his father who outwit their greedy, rich neighbour, Mr Victor Hazell.</a:t>
            </a:r>
          </a:p>
          <a:p>
            <a:r>
              <a:rPr lang="en-GB" sz="1400" b="1" dirty="0"/>
              <a:t>AR 4.7</a:t>
            </a:r>
          </a:p>
        </p:txBody>
      </p:sp>
      <p:sp>
        <p:nvSpPr>
          <p:cNvPr id="18" name="TextBox 17"/>
          <p:cNvSpPr txBox="1"/>
          <p:nvPr/>
        </p:nvSpPr>
        <p:spPr>
          <a:xfrm>
            <a:off x="10473702" y="2868882"/>
            <a:ext cx="1638469" cy="3108543"/>
          </a:xfrm>
          <a:prstGeom prst="rect">
            <a:avLst/>
          </a:prstGeom>
          <a:noFill/>
        </p:spPr>
        <p:txBody>
          <a:bodyPr wrap="square" rtlCol="0">
            <a:spAutoFit/>
          </a:bodyPr>
          <a:lstStyle/>
          <a:p>
            <a:r>
              <a:rPr lang="en-GB" sz="1400" dirty="0">
                <a:solidFill>
                  <a:srgbClr val="006666"/>
                </a:solidFill>
              </a:rPr>
              <a:t>Follows the aftermath of the discovery of a child's body found in a peat bog. An astonishing novel exploring the sacrifices made in the name of peace, and the unflinching strength of the human spirit.</a:t>
            </a:r>
          </a:p>
          <a:p>
            <a:r>
              <a:rPr lang="en-GB" sz="1400" b="1" dirty="0"/>
              <a:t>AR 3.6</a:t>
            </a:r>
            <a:br>
              <a:rPr lang="en-GB" sz="1400" b="1" dirty="0"/>
            </a:br>
            <a:endParaRPr lang="en-GB" sz="1400" b="1" dirty="0"/>
          </a:p>
        </p:txBody>
      </p:sp>
    </p:spTree>
    <p:extLst>
      <p:ext uri="{BB962C8B-B14F-4D97-AF65-F5344CB8AC3E}">
        <p14:creationId xmlns:p14="http://schemas.microsoft.com/office/powerpoint/2010/main" val="4927577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724338-64C8-47C0-A409-1F396AF5C466}"/>
              </a:ext>
            </a:extLst>
          </p:cNvPr>
          <p:cNvSpPr>
            <a:spLocks noGrp="1"/>
          </p:cNvSpPr>
          <p:nvPr>
            <p:ph type="title"/>
          </p:nvPr>
        </p:nvSpPr>
        <p:spPr/>
        <p:txBody>
          <a:bodyPr/>
          <a:lstStyle/>
          <a:p>
            <a:r>
              <a:rPr lang="en-US" b="1">
                <a:solidFill>
                  <a:srgbClr val="006666"/>
                </a:solidFill>
                <a:cs typeface="Calibri Light"/>
              </a:rPr>
              <a:t>War / Historical</a:t>
            </a:r>
            <a:endParaRPr lang="en-US" b="1">
              <a:solidFill>
                <a:srgbClr val="006666"/>
              </a:solidFill>
            </a:endParaRPr>
          </a:p>
        </p:txBody>
      </p:sp>
      <p:pic>
        <p:nvPicPr>
          <p:cNvPr id="3" name="Picture 3" descr="A dog sitting in front of a sign&#10;&#10;Description generated with very high confidence">
            <a:extLst>
              <a:ext uri="{FF2B5EF4-FFF2-40B4-BE49-F238E27FC236}">
                <a16:creationId xmlns:a16="http://schemas.microsoft.com/office/drawing/2014/main" id="{C7FB9720-FB9E-42CB-850D-C3C18848B3E9}"/>
              </a:ext>
            </a:extLst>
          </p:cNvPr>
          <p:cNvPicPr>
            <a:picLocks noChangeAspect="1"/>
          </p:cNvPicPr>
          <p:nvPr/>
        </p:nvPicPr>
        <p:blipFill>
          <a:blip r:embed="rId2"/>
          <a:stretch>
            <a:fillRect/>
          </a:stretch>
        </p:blipFill>
        <p:spPr>
          <a:xfrm>
            <a:off x="146918" y="1797170"/>
            <a:ext cx="1318779" cy="1992478"/>
          </a:xfrm>
          <a:prstGeom prst="rect">
            <a:avLst/>
          </a:prstGeom>
        </p:spPr>
      </p:pic>
      <p:pic>
        <p:nvPicPr>
          <p:cNvPr id="4" name="Picture 4" descr="A picture containing text&#10;&#10;Description generated with very high confidence">
            <a:extLst>
              <a:ext uri="{FF2B5EF4-FFF2-40B4-BE49-F238E27FC236}">
                <a16:creationId xmlns:a16="http://schemas.microsoft.com/office/drawing/2014/main" id="{C7C1AAFA-AC40-4535-A734-CA21DAA014ED}"/>
              </a:ext>
            </a:extLst>
          </p:cNvPr>
          <p:cNvPicPr>
            <a:picLocks noChangeAspect="1"/>
          </p:cNvPicPr>
          <p:nvPr/>
        </p:nvPicPr>
        <p:blipFill>
          <a:blip r:embed="rId3"/>
          <a:stretch>
            <a:fillRect/>
          </a:stretch>
        </p:blipFill>
        <p:spPr>
          <a:xfrm>
            <a:off x="3141908" y="1737406"/>
            <a:ext cx="1339430" cy="2210077"/>
          </a:xfrm>
          <a:prstGeom prst="rect">
            <a:avLst/>
          </a:prstGeom>
        </p:spPr>
      </p:pic>
      <p:pic>
        <p:nvPicPr>
          <p:cNvPr id="5" name="Picture 5" descr="A close up of a sign&#10;&#10;Description generated with very high confidence">
            <a:extLst>
              <a:ext uri="{FF2B5EF4-FFF2-40B4-BE49-F238E27FC236}">
                <a16:creationId xmlns:a16="http://schemas.microsoft.com/office/drawing/2014/main" id="{A7E7D3A6-B55C-4102-8857-5376B3BB6A4A}"/>
              </a:ext>
            </a:extLst>
          </p:cNvPr>
          <p:cNvPicPr>
            <a:picLocks noChangeAspect="1"/>
          </p:cNvPicPr>
          <p:nvPr/>
        </p:nvPicPr>
        <p:blipFill>
          <a:blip r:embed="rId4"/>
          <a:stretch>
            <a:fillRect/>
          </a:stretch>
        </p:blipFill>
        <p:spPr>
          <a:xfrm>
            <a:off x="4548818" y="3947483"/>
            <a:ext cx="1475921" cy="2382242"/>
          </a:xfrm>
          <a:prstGeom prst="rect">
            <a:avLst/>
          </a:prstGeom>
        </p:spPr>
      </p:pic>
      <p:pic>
        <p:nvPicPr>
          <p:cNvPr id="7" name="Picture 7" descr="A picture containing man, holding, standing, wearing&#10;&#10;Description generated with very high confidence">
            <a:extLst>
              <a:ext uri="{FF2B5EF4-FFF2-40B4-BE49-F238E27FC236}">
                <a16:creationId xmlns:a16="http://schemas.microsoft.com/office/drawing/2014/main" id="{495C9FB2-DC68-4A11-8FD4-0833EC757507}"/>
              </a:ext>
            </a:extLst>
          </p:cNvPr>
          <p:cNvPicPr>
            <a:picLocks noChangeAspect="1"/>
          </p:cNvPicPr>
          <p:nvPr/>
        </p:nvPicPr>
        <p:blipFill>
          <a:blip r:embed="rId5"/>
          <a:stretch>
            <a:fillRect/>
          </a:stretch>
        </p:blipFill>
        <p:spPr>
          <a:xfrm>
            <a:off x="1610976" y="3966792"/>
            <a:ext cx="1405208" cy="2226694"/>
          </a:xfrm>
          <a:prstGeom prst="rect">
            <a:avLst/>
          </a:prstGeom>
        </p:spPr>
      </p:pic>
      <p:pic>
        <p:nvPicPr>
          <p:cNvPr id="8" name="Picture 8" descr="A person wearing a hat&#10;&#10;Description generated with very high confidence">
            <a:extLst>
              <a:ext uri="{FF2B5EF4-FFF2-40B4-BE49-F238E27FC236}">
                <a16:creationId xmlns:a16="http://schemas.microsoft.com/office/drawing/2014/main" id="{1E91E2F1-AFD1-4D70-AF41-0DD07D4B1F10}"/>
              </a:ext>
            </a:extLst>
          </p:cNvPr>
          <p:cNvPicPr>
            <a:picLocks noChangeAspect="1"/>
          </p:cNvPicPr>
          <p:nvPr/>
        </p:nvPicPr>
        <p:blipFill>
          <a:blip r:embed="rId6"/>
          <a:stretch>
            <a:fillRect/>
          </a:stretch>
        </p:blipFill>
        <p:spPr>
          <a:xfrm>
            <a:off x="6103224" y="1767720"/>
            <a:ext cx="1275689" cy="2056658"/>
          </a:xfrm>
          <a:prstGeom prst="rect">
            <a:avLst/>
          </a:prstGeom>
        </p:spPr>
      </p:pic>
      <p:pic>
        <p:nvPicPr>
          <p:cNvPr id="9" name="Picture 9" descr="A close up of text on a black background&#10;&#10;Description generated with high confidence">
            <a:extLst>
              <a:ext uri="{FF2B5EF4-FFF2-40B4-BE49-F238E27FC236}">
                <a16:creationId xmlns:a16="http://schemas.microsoft.com/office/drawing/2014/main" id="{6DED8507-6FAF-4A36-8945-51CFEF013068}"/>
              </a:ext>
            </a:extLst>
          </p:cNvPr>
          <p:cNvPicPr>
            <a:picLocks noChangeAspect="1"/>
          </p:cNvPicPr>
          <p:nvPr/>
        </p:nvPicPr>
        <p:blipFill>
          <a:blip r:embed="rId7"/>
          <a:stretch>
            <a:fillRect/>
          </a:stretch>
        </p:blipFill>
        <p:spPr>
          <a:xfrm>
            <a:off x="8041507" y="3947483"/>
            <a:ext cx="1427322" cy="2279547"/>
          </a:xfrm>
          <a:prstGeom prst="rect">
            <a:avLst/>
          </a:prstGeom>
        </p:spPr>
      </p:pic>
      <p:pic>
        <p:nvPicPr>
          <p:cNvPr id="11" name="Picture 11" descr="A close up of text on a black background&#10;&#10;Description generated with high confidence">
            <a:extLst>
              <a:ext uri="{FF2B5EF4-FFF2-40B4-BE49-F238E27FC236}">
                <a16:creationId xmlns:a16="http://schemas.microsoft.com/office/drawing/2014/main" id="{EAA1DE24-99BC-4E1D-A2E8-88156DAA2B62}"/>
              </a:ext>
            </a:extLst>
          </p:cNvPr>
          <p:cNvPicPr>
            <a:picLocks noChangeAspect="1"/>
          </p:cNvPicPr>
          <p:nvPr/>
        </p:nvPicPr>
        <p:blipFill>
          <a:blip r:embed="rId8"/>
          <a:stretch>
            <a:fillRect/>
          </a:stretch>
        </p:blipFill>
        <p:spPr>
          <a:xfrm>
            <a:off x="8991091" y="1785824"/>
            <a:ext cx="1344147" cy="2087018"/>
          </a:xfrm>
          <a:prstGeom prst="rect">
            <a:avLst/>
          </a:prstGeom>
        </p:spPr>
      </p:pic>
      <p:sp>
        <p:nvSpPr>
          <p:cNvPr id="6" name="TextBox 5"/>
          <p:cNvSpPr txBox="1"/>
          <p:nvPr/>
        </p:nvSpPr>
        <p:spPr>
          <a:xfrm>
            <a:off x="1465697" y="1737360"/>
            <a:ext cx="1695436" cy="2246769"/>
          </a:xfrm>
          <a:prstGeom prst="rect">
            <a:avLst/>
          </a:prstGeom>
          <a:noFill/>
        </p:spPr>
        <p:txBody>
          <a:bodyPr wrap="square" rtlCol="0" anchor="t">
            <a:spAutoFit/>
          </a:bodyPr>
          <a:lstStyle/>
          <a:p>
            <a:r>
              <a:rPr lang="en-GB" sz="1400" dirty="0">
                <a:solidFill>
                  <a:srgbClr val="006666"/>
                </a:solidFill>
              </a:rPr>
              <a:t>A young mixed, race boy discovers the history of his father, an RAF pilot who was killed during World War II.  A realistic, engrossing,  &amp; emotional tale </a:t>
            </a:r>
          </a:p>
          <a:p>
            <a:r>
              <a:rPr lang="en-GB" sz="1400" b="1" dirty="0"/>
              <a:t>AR 5.1</a:t>
            </a:r>
          </a:p>
        </p:txBody>
      </p:sp>
      <p:sp>
        <p:nvSpPr>
          <p:cNvPr id="10" name="TextBox 9"/>
          <p:cNvSpPr txBox="1"/>
          <p:nvPr/>
        </p:nvSpPr>
        <p:spPr>
          <a:xfrm>
            <a:off x="4490891" y="1737360"/>
            <a:ext cx="1486441" cy="2031325"/>
          </a:xfrm>
          <a:prstGeom prst="rect">
            <a:avLst/>
          </a:prstGeom>
          <a:noFill/>
        </p:spPr>
        <p:txBody>
          <a:bodyPr wrap="square" rtlCol="0">
            <a:spAutoFit/>
          </a:bodyPr>
          <a:lstStyle/>
          <a:p>
            <a:r>
              <a:rPr lang="en-GB" sz="1400" dirty="0">
                <a:solidFill>
                  <a:srgbClr val="006666"/>
                </a:solidFill>
              </a:rPr>
              <a:t>The Diary of a Young Girl remains the single most poignant true-life story to emerge from the Second World War.</a:t>
            </a:r>
          </a:p>
          <a:p>
            <a:r>
              <a:rPr lang="en-GB" sz="1400" b="1" dirty="0"/>
              <a:t>AR 6.5</a:t>
            </a:r>
          </a:p>
        </p:txBody>
      </p:sp>
      <p:sp>
        <p:nvSpPr>
          <p:cNvPr id="12" name="TextBox 11"/>
          <p:cNvSpPr txBox="1"/>
          <p:nvPr/>
        </p:nvSpPr>
        <p:spPr>
          <a:xfrm>
            <a:off x="146918" y="4033748"/>
            <a:ext cx="1503462" cy="2031325"/>
          </a:xfrm>
          <a:prstGeom prst="rect">
            <a:avLst/>
          </a:prstGeom>
          <a:noFill/>
        </p:spPr>
        <p:txBody>
          <a:bodyPr wrap="square" rtlCol="0">
            <a:spAutoFit/>
          </a:bodyPr>
          <a:lstStyle/>
          <a:p>
            <a:r>
              <a:rPr lang="en-GB" sz="1400" dirty="0">
                <a:solidFill>
                  <a:srgbClr val="006666"/>
                </a:solidFill>
              </a:rPr>
              <a:t>Evacuated from London to Wales during the Second World War, Carrie and her brother are sent to live with the very strict Mr Evans.</a:t>
            </a:r>
          </a:p>
          <a:p>
            <a:r>
              <a:rPr lang="en-GB" sz="1400" b="1" dirty="0"/>
              <a:t>AR 5.3</a:t>
            </a:r>
          </a:p>
        </p:txBody>
      </p:sp>
      <p:sp>
        <p:nvSpPr>
          <p:cNvPr id="13" name="TextBox 12"/>
          <p:cNvSpPr txBox="1"/>
          <p:nvPr/>
        </p:nvSpPr>
        <p:spPr>
          <a:xfrm>
            <a:off x="3181206" y="4033748"/>
            <a:ext cx="1358224" cy="2031325"/>
          </a:xfrm>
          <a:prstGeom prst="rect">
            <a:avLst/>
          </a:prstGeom>
          <a:noFill/>
        </p:spPr>
        <p:txBody>
          <a:bodyPr wrap="square" rtlCol="0">
            <a:spAutoFit/>
          </a:bodyPr>
          <a:lstStyle/>
          <a:p>
            <a:r>
              <a:rPr lang="en-GB" sz="1400" dirty="0">
                <a:solidFill>
                  <a:srgbClr val="006666"/>
                </a:solidFill>
              </a:rPr>
              <a:t>A German boy befriends a Jew in a concentration camp, without realising the significance of the facility. </a:t>
            </a:r>
          </a:p>
          <a:p>
            <a:r>
              <a:rPr lang="en-GB" sz="1400" b="1" dirty="0"/>
              <a:t>AR 5.8</a:t>
            </a:r>
          </a:p>
        </p:txBody>
      </p:sp>
      <p:sp>
        <p:nvSpPr>
          <p:cNvPr id="14" name="TextBox 13"/>
          <p:cNvSpPr txBox="1"/>
          <p:nvPr/>
        </p:nvSpPr>
        <p:spPr>
          <a:xfrm>
            <a:off x="7443505" y="1737360"/>
            <a:ext cx="1432866" cy="1815882"/>
          </a:xfrm>
          <a:prstGeom prst="rect">
            <a:avLst/>
          </a:prstGeom>
          <a:noFill/>
        </p:spPr>
        <p:txBody>
          <a:bodyPr wrap="square" rtlCol="0">
            <a:spAutoFit/>
          </a:bodyPr>
          <a:lstStyle/>
          <a:p>
            <a:r>
              <a:rPr lang="en-GB" sz="1400" dirty="0">
                <a:solidFill>
                  <a:srgbClr val="006666"/>
                </a:solidFill>
              </a:rPr>
              <a:t>A young French boy attains false papers to sign up for the army in World War I and sees at first hand the horrors of war.</a:t>
            </a:r>
          </a:p>
        </p:txBody>
      </p:sp>
      <p:sp>
        <p:nvSpPr>
          <p:cNvPr id="15" name="TextBox 14"/>
          <p:cNvSpPr txBox="1"/>
          <p:nvPr/>
        </p:nvSpPr>
        <p:spPr>
          <a:xfrm>
            <a:off x="6082831" y="3966792"/>
            <a:ext cx="1900584" cy="1815882"/>
          </a:xfrm>
          <a:prstGeom prst="rect">
            <a:avLst/>
          </a:prstGeom>
          <a:noFill/>
        </p:spPr>
        <p:txBody>
          <a:bodyPr wrap="square" rtlCol="0">
            <a:spAutoFit/>
          </a:bodyPr>
          <a:lstStyle/>
          <a:p>
            <a:r>
              <a:rPr lang="en-GB" sz="1400" dirty="0">
                <a:solidFill>
                  <a:srgbClr val="006666"/>
                </a:solidFill>
              </a:rPr>
              <a:t>Follows a young boy as he escapes from a convent orphanage in the mountains of Nazi occupied Poland in search of his parents. </a:t>
            </a:r>
            <a:r>
              <a:rPr lang="en-GB" sz="1400" b="1" dirty="0"/>
              <a:t>AR 4.1</a:t>
            </a:r>
          </a:p>
          <a:p>
            <a:r>
              <a:rPr lang="en-GB" sz="1400" b="1" i="1" dirty="0">
                <a:solidFill>
                  <a:srgbClr val="006666"/>
                </a:solidFill>
              </a:rPr>
              <a:t>Once is part of a series</a:t>
            </a:r>
          </a:p>
        </p:txBody>
      </p:sp>
      <p:sp>
        <p:nvSpPr>
          <p:cNvPr id="16" name="TextBox 15"/>
          <p:cNvSpPr txBox="1"/>
          <p:nvPr/>
        </p:nvSpPr>
        <p:spPr>
          <a:xfrm>
            <a:off x="10372937" y="1767720"/>
            <a:ext cx="1495994" cy="4616648"/>
          </a:xfrm>
          <a:prstGeom prst="rect">
            <a:avLst/>
          </a:prstGeom>
          <a:noFill/>
        </p:spPr>
        <p:txBody>
          <a:bodyPr wrap="square" rtlCol="0">
            <a:spAutoFit/>
          </a:bodyPr>
          <a:lstStyle/>
          <a:p>
            <a:r>
              <a:rPr lang="en-GB" sz="1400" dirty="0">
                <a:solidFill>
                  <a:srgbClr val="006666"/>
                </a:solidFill>
              </a:rPr>
              <a:t>Set during the end of World War 2, a group of refugees escape Germany by ship. Based on a true story from the Second World War. When the German ship the Wilhelm </a:t>
            </a:r>
            <a:r>
              <a:rPr lang="en-GB" sz="1400" dirty="0" err="1">
                <a:solidFill>
                  <a:srgbClr val="006666"/>
                </a:solidFill>
              </a:rPr>
              <a:t>Gustloff</a:t>
            </a:r>
            <a:r>
              <a:rPr lang="en-GB" sz="1400" dirty="0">
                <a:solidFill>
                  <a:srgbClr val="006666"/>
                </a:solidFill>
              </a:rPr>
              <a:t> was sunk in port in early 1945 it had over 9000 civilian refugees, including children, on board. Nearly all were drowned.</a:t>
            </a:r>
            <a:r>
              <a:rPr lang="en-GB" sz="1400" dirty="0"/>
              <a:t> </a:t>
            </a:r>
            <a:r>
              <a:rPr lang="en-GB" sz="1400" dirty="0">
                <a:solidFill>
                  <a:srgbClr val="006666"/>
                </a:solidFill>
              </a:rPr>
              <a:t>Award winning. </a:t>
            </a:r>
            <a:r>
              <a:rPr lang="en-GB" sz="1400" b="1" dirty="0"/>
              <a:t>AR 4.5</a:t>
            </a:r>
          </a:p>
        </p:txBody>
      </p:sp>
    </p:spTree>
    <p:extLst>
      <p:ext uri="{BB962C8B-B14F-4D97-AF65-F5344CB8AC3E}">
        <p14:creationId xmlns:p14="http://schemas.microsoft.com/office/powerpoint/2010/main" val="21851899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E4C53-F3EA-441B-AF9A-DDCD64653C52}"/>
              </a:ext>
            </a:extLst>
          </p:cNvPr>
          <p:cNvSpPr>
            <a:spLocks noGrp="1"/>
          </p:cNvSpPr>
          <p:nvPr>
            <p:ph type="title"/>
          </p:nvPr>
        </p:nvSpPr>
        <p:spPr/>
        <p:txBody>
          <a:bodyPr/>
          <a:lstStyle/>
          <a:p>
            <a:r>
              <a:rPr lang="en-US" b="1">
                <a:solidFill>
                  <a:srgbClr val="006666"/>
                </a:solidFill>
                <a:cs typeface="Calibri Light"/>
              </a:rPr>
              <a:t>Humour / Funny</a:t>
            </a:r>
            <a:endParaRPr lang="en-US">
              <a:solidFill>
                <a:srgbClr val="006666"/>
              </a:solidFill>
              <a:cs typeface="Calibri Light" panose="020F0302020204030204"/>
            </a:endParaRPr>
          </a:p>
        </p:txBody>
      </p:sp>
      <p:pic>
        <p:nvPicPr>
          <p:cNvPr id="3" name="Picture 3" descr="A person holding a sign&#10;&#10;Description generated with high confidence">
            <a:extLst>
              <a:ext uri="{FF2B5EF4-FFF2-40B4-BE49-F238E27FC236}">
                <a16:creationId xmlns:a16="http://schemas.microsoft.com/office/drawing/2014/main" id="{E965DC42-AFA2-4DE5-91EE-B223CB5711A4}"/>
              </a:ext>
            </a:extLst>
          </p:cNvPr>
          <p:cNvPicPr>
            <a:picLocks noChangeAspect="1"/>
          </p:cNvPicPr>
          <p:nvPr/>
        </p:nvPicPr>
        <p:blipFill>
          <a:blip r:embed="rId2"/>
          <a:stretch>
            <a:fillRect/>
          </a:stretch>
        </p:blipFill>
        <p:spPr>
          <a:xfrm>
            <a:off x="129938" y="3610350"/>
            <a:ext cx="1073829" cy="1610066"/>
          </a:xfrm>
          <a:prstGeom prst="rect">
            <a:avLst/>
          </a:prstGeom>
        </p:spPr>
      </p:pic>
      <p:pic>
        <p:nvPicPr>
          <p:cNvPr id="4" name="Picture 4" descr="A picture containing food&#10;&#10;Description generated with very high confidence">
            <a:extLst>
              <a:ext uri="{FF2B5EF4-FFF2-40B4-BE49-F238E27FC236}">
                <a16:creationId xmlns:a16="http://schemas.microsoft.com/office/drawing/2014/main" id="{AECA12BF-D829-441A-8815-9507FDC6FC7D}"/>
              </a:ext>
            </a:extLst>
          </p:cNvPr>
          <p:cNvPicPr>
            <a:picLocks noChangeAspect="1"/>
          </p:cNvPicPr>
          <p:nvPr/>
        </p:nvPicPr>
        <p:blipFill>
          <a:blip r:embed="rId3"/>
          <a:stretch>
            <a:fillRect/>
          </a:stretch>
        </p:blipFill>
        <p:spPr>
          <a:xfrm>
            <a:off x="104473" y="1745411"/>
            <a:ext cx="1115100" cy="1654549"/>
          </a:xfrm>
          <a:prstGeom prst="rect">
            <a:avLst/>
          </a:prstGeom>
        </p:spPr>
      </p:pic>
      <p:pic>
        <p:nvPicPr>
          <p:cNvPr id="5" name="Picture 5" descr="A picture containing text, box&#10;&#10;Description generated with very high confidence">
            <a:extLst>
              <a:ext uri="{FF2B5EF4-FFF2-40B4-BE49-F238E27FC236}">
                <a16:creationId xmlns:a16="http://schemas.microsoft.com/office/drawing/2014/main" id="{B0405D71-A9DE-45F4-9762-028A6E864B64}"/>
              </a:ext>
            </a:extLst>
          </p:cNvPr>
          <p:cNvPicPr>
            <a:picLocks noChangeAspect="1"/>
          </p:cNvPicPr>
          <p:nvPr/>
        </p:nvPicPr>
        <p:blipFill>
          <a:blip r:embed="rId4"/>
          <a:stretch>
            <a:fillRect/>
          </a:stretch>
        </p:blipFill>
        <p:spPr>
          <a:xfrm>
            <a:off x="4685296" y="1726569"/>
            <a:ext cx="1189801" cy="1868904"/>
          </a:xfrm>
          <a:prstGeom prst="rect">
            <a:avLst/>
          </a:prstGeom>
        </p:spPr>
      </p:pic>
      <p:pic>
        <p:nvPicPr>
          <p:cNvPr id="6" name="Picture 6" descr="A close up of a sign&#10;&#10;Description generated with very high confidence">
            <a:extLst>
              <a:ext uri="{FF2B5EF4-FFF2-40B4-BE49-F238E27FC236}">
                <a16:creationId xmlns:a16="http://schemas.microsoft.com/office/drawing/2014/main" id="{AB11E76D-3EA4-44C6-9609-8CF38FFC197F}"/>
              </a:ext>
            </a:extLst>
          </p:cNvPr>
          <p:cNvPicPr>
            <a:picLocks noChangeAspect="1"/>
          </p:cNvPicPr>
          <p:nvPr/>
        </p:nvPicPr>
        <p:blipFill>
          <a:blip r:embed="rId5"/>
          <a:stretch>
            <a:fillRect/>
          </a:stretch>
        </p:blipFill>
        <p:spPr>
          <a:xfrm>
            <a:off x="2295985" y="1767131"/>
            <a:ext cx="1148259" cy="1786111"/>
          </a:xfrm>
          <a:prstGeom prst="rect">
            <a:avLst/>
          </a:prstGeom>
        </p:spPr>
      </p:pic>
      <p:pic>
        <p:nvPicPr>
          <p:cNvPr id="7" name="Picture 7" descr="A picture containing food&#10;&#10;Description generated with very high confidence">
            <a:extLst>
              <a:ext uri="{FF2B5EF4-FFF2-40B4-BE49-F238E27FC236}">
                <a16:creationId xmlns:a16="http://schemas.microsoft.com/office/drawing/2014/main" id="{C2ECB2A2-CC1F-40D2-B21D-67BBA3B8C4B1}"/>
              </a:ext>
            </a:extLst>
          </p:cNvPr>
          <p:cNvPicPr>
            <a:picLocks noChangeAspect="1"/>
          </p:cNvPicPr>
          <p:nvPr/>
        </p:nvPicPr>
        <p:blipFill>
          <a:blip r:embed="rId6"/>
          <a:stretch>
            <a:fillRect/>
          </a:stretch>
        </p:blipFill>
        <p:spPr>
          <a:xfrm>
            <a:off x="1960998" y="4581278"/>
            <a:ext cx="1077230" cy="1660154"/>
          </a:xfrm>
          <a:prstGeom prst="rect">
            <a:avLst/>
          </a:prstGeom>
        </p:spPr>
      </p:pic>
      <p:pic>
        <p:nvPicPr>
          <p:cNvPr id="8" name="Picture 8" descr="A picture containing many, covered, different, food&#10;&#10;Description generated with very high confidence">
            <a:extLst>
              <a:ext uri="{FF2B5EF4-FFF2-40B4-BE49-F238E27FC236}">
                <a16:creationId xmlns:a16="http://schemas.microsoft.com/office/drawing/2014/main" id="{E16EA689-E2D4-40D1-A656-7EC6DEB06A1D}"/>
              </a:ext>
            </a:extLst>
          </p:cNvPr>
          <p:cNvPicPr>
            <a:picLocks noChangeAspect="1"/>
          </p:cNvPicPr>
          <p:nvPr/>
        </p:nvPicPr>
        <p:blipFill>
          <a:blip r:embed="rId7"/>
          <a:stretch>
            <a:fillRect/>
          </a:stretch>
        </p:blipFill>
        <p:spPr>
          <a:xfrm>
            <a:off x="4130648" y="3627171"/>
            <a:ext cx="1310052" cy="1607986"/>
          </a:xfrm>
          <a:prstGeom prst="rect">
            <a:avLst/>
          </a:prstGeom>
        </p:spPr>
      </p:pic>
      <p:pic>
        <p:nvPicPr>
          <p:cNvPr id="9" name="Picture 9" descr="A close up of a logo&#10;&#10;Description generated with high confidence">
            <a:extLst>
              <a:ext uri="{FF2B5EF4-FFF2-40B4-BE49-F238E27FC236}">
                <a16:creationId xmlns:a16="http://schemas.microsoft.com/office/drawing/2014/main" id="{4B0B8A74-1B21-45D2-9151-A50DD242B025}"/>
              </a:ext>
            </a:extLst>
          </p:cNvPr>
          <p:cNvPicPr>
            <a:picLocks noChangeAspect="1"/>
          </p:cNvPicPr>
          <p:nvPr/>
        </p:nvPicPr>
        <p:blipFill>
          <a:blip r:embed="rId8"/>
          <a:stretch>
            <a:fillRect/>
          </a:stretch>
        </p:blipFill>
        <p:spPr>
          <a:xfrm>
            <a:off x="7273911" y="1773380"/>
            <a:ext cx="1032066" cy="1669577"/>
          </a:xfrm>
          <a:prstGeom prst="rect">
            <a:avLst/>
          </a:prstGeom>
        </p:spPr>
      </p:pic>
      <p:pic>
        <p:nvPicPr>
          <p:cNvPr id="10" name="Picture 10" descr="A picture containing text, sign, blue, truck&#10;&#10;Description generated with very high confidence">
            <a:extLst>
              <a:ext uri="{FF2B5EF4-FFF2-40B4-BE49-F238E27FC236}">
                <a16:creationId xmlns:a16="http://schemas.microsoft.com/office/drawing/2014/main" id="{E52E333B-FA90-4867-B86C-5B66FDFBA0C1}"/>
              </a:ext>
            </a:extLst>
          </p:cNvPr>
          <p:cNvPicPr>
            <a:picLocks noChangeAspect="1"/>
          </p:cNvPicPr>
          <p:nvPr/>
        </p:nvPicPr>
        <p:blipFill>
          <a:blip r:embed="rId9"/>
          <a:stretch>
            <a:fillRect/>
          </a:stretch>
        </p:blipFill>
        <p:spPr>
          <a:xfrm>
            <a:off x="6494495" y="4461067"/>
            <a:ext cx="1085800" cy="1724514"/>
          </a:xfrm>
          <a:prstGeom prst="rect">
            <a:avLst/>
          </a:prstGeom>
        </p:spPr>
      </p:pic>
      <p:pic>
        <p:nvPicPr>
          <p:cNvPr id="11" name="Picture 11" descr="A close up of text on a white background&#10;&#10;Description generated with high confidence">
            <a:extLst>
              <a:ext uri="{FF2B5EF4-FFF2-40B4-BE49-F238E27FC236}">
                <a16:creationId xmlns:a16="http://schemas.microsoft.com/office/drawing/2014/main" id="{E908AB58-D81D-41A1-A9FF-5A0C26F7CB0E}"/>
              </a:ext>
            </a:extLst>
          </p:cNvPr>
          <p:cNvPicPr>
            <a:picLocks noChangeAspect="1"/>
          </p:cNvPicPr>
          <p:nvPr/>
        </p:nvPicPr>
        <p:blipFill>
          <a:blip r:embed="rId10"/>
          <a:stretch>
            <a:fillRect/>
          </a:stretch>
        </p:blipFill>
        <p:spPr>
          <a:xfrm>
            <a:off x="10297246" y="1828607"/>
            <a:ext cx="1191414" cy="1844370"/>
          </a:xfrm>
          <a:prstGeom prst="rect">
            <a:avLst/>
          </a:prstGeom>
        </p:spPr>
      </p:pic>
      <p:sp>
        <p:nvSpPr>
          <p:cNvPr id="13" name="TextBox 12"/>
          <p:cNvSpPr txBox="1"/>
          <p:nvPr/>
        </p:nvSpPr>
        <p:spPr>
          <a:xfrm>
            <a:off x="1203767" y="1737360"/>
            <a:ext cx="1081248" cy="1815882"/>
          </a:xfrm>
          <a:prstGeom prst="rect">
            <a:avLst/>
          </a:prstGeom>
          <a:noFill/>
        </p:spPr>
        <p:txBody>
          <a:bodyPr wrap="square" rtlCol="0">
            <a:spAutoFit/>
          </a:bodyPr>
          <a:lstStyle/>
          <a:p>
            <a:r>
              <a:rPr lang="en-GB" sz="1400" dirty="0">
                <a:solidFill>
                  <a:srgbClr val="006666"/>
                </a:solidFill>
              </a:rPr>
              <a:t>Untypical ghost story - these ghosts have 'people' problems. Excellent read. </a:t>
            </a:r>
            <a:r>
              <a:rPr lang="en-GB" sz="1400" b="1" dirty="0"/>
              <a:t>AR 5.7</a:t>
            </a:r>
          </a:p>
        </p:txBody>
      </p:sp>
      <p:sp>
        <p:nvSpPr>
          <p:cNvPr id="14" name="TextBox 13"/>
          <p:cNvSpPr txBox="1"/>
          <p:nvPr/>
        </p:nvSpPr>
        <p:spPr>
          <a:xfrm>
            <a:off x="3455215" y="1737360"/>
            <a:ext cx="1300163" cy="2031325"/>
          </a:xfrm>
          <a:prstGeom prst="rect">
            <a:avLst/>
          </a:prstGeom>
          <a:noFill/>
        </p:spPr>
        <p:txBody>
          <a:bodyPr wrap="square" rtlCol="0">
            <a:spAutoFit/>
          </a:bodyPr>
          <a:lstStyle/>
          <a:p>
            <a:r>
              <a:rPr lang="en-GB" sz="1400" dirty="0">
                <a:solidFill>
                  <a:srgbClr val="006666"/>
                </a:solidFill>
              </a:rPr>
              <a:t>Nate and his friends go into competition to try and beat their arch rivals at Jefferson Middle School. </a:t>
            </a:r>
          </a:p>
          <a:p>
            <a:r>
              <a:rPr lang="en-GB" sz="1400" b="1" dirty="0"/>
              <a:t>AR 3.1</a:t>
            </a:r>
          </a:p>
        </p:txBody>
      </p:sp>
      <p:sp>
        <p:nvSpPr>
          <p:cNvPr id="15" name="TextBox 14"/>
          <p:cNvSpPr txBox="1"/>
          <p:nvPr/>
        </p:nvSpPr>
        <p:spPr>
          <a:xfrm>
            <a:off x="5867138" y="1737360"/>
            <a:ext cx="1376173" cy="2246769"/>
          </a:xfrm>
          <a:prstGeom prst="rect">
            <a:avLst/>
          </a:prstGeom>
          <a:noFill/>
        </p:spPr>
        <p:txBody>
          <a:bodyPr wrap="square" rtlCol="0">
            <a:spAutoFit/>
          </a:bodyPr>
          <a:lstStyle/>
          <a:p>
            <a:r>
              <a:rPr lang="en-GB" sz="1400" dirty="0">
                <a:solidFill>
                  <a:srgbClr val="006666"/>
                </a:solidFill>
              </a:rPr>
              <a:t>A boy without superpowers starts at a superhero school and helps to stop a wasp supervillain. Fun Read; 1</a:t>
            </a:r>
            <a:r>
              <a:rPr lang="en-GB" sz="1400" baseline="30000" dirty="0">
                <a:solidFill>
                  <a:srgbClr val="006666"/>
                </a:solidFill>
              </a:rPr>
              <a:t>st</a:t>
            </a:r>
            <a:r>
              <a:rPr lang="en-GB" sz="1400" dirty="0">
                <a:solidFill>
                  <a:srgbClr val="006666"/>
                </a:solidFill>
              </a:rPr>
              <a:t> in the series. </a:t>
            </a:r>
            <a:r>
              <a:rPr lang="en-GB" sz="1400" b="1" dirty="0"/>
              <a:t>AR 6.2</a:t>
            </a:r>
          </a:p>
        </p:txBody>
      </p:sp>
      <p:sp>
        <p:nvSpPr>
          <p:cNvPr id="16" name="TextBox 15"/>
          <p:cNvSpPr txBox="1"/>
          <p:nvPr/>
        </p:nvSpPr>
        <p:spPr>
          <a:xfrm>
            <a:off x="60139" y="5206039"/>
            <a:ext cx="1505691" cy="954107"/>
          </a:xfrm>
          <a:prstGeom prst="rect">
            <a:avLst/>
          </a:prstGeom>
          <a:noFill/>
        </p:spPr>
        <p:txBody>
          <a:bodyPr wrap="square" rtlCol="0">
            <a:spAutoFit/>
          </a:bodyPr>
          <a:lstStyle/>
          <a:p>
            <a:r>
              <a:rPr lang="en-GB" sz="1400" dirty="0">
                <a:solidFill>
                  <a:srgbClr val="006666"/>
                </a:solidFill>
              </a:rPr>
              <a:t>The diary of a boy who invents a fake girlfriend. </a:t>
            </a:r>
            <a:r>
              <a:rPr lang="en-GB" sz="1400" b="1" dirty="0"/>
              <a:t>AR 4.4</a:t>
            </a:r>
          </a:p>
        </p:txBody>
      </p:sp>
      <p:sp>
        <p:nvSpPr>
          <p:cNvPr id="17" name="TextBox 16"/>
          <p:cNvSpPr txBox="1"/>
          <p:nvPr/>
        </p:nvSpPr>
        <p:spPr>
          <a:xfrm>
            <a:off x="1298590" y="3627171"/>
            <a:ext cx="2755469" cy="954107"/>
          </a:xfrm>
          <a:prstGeom prst="rect">
            <a:avLst/>
          </a:prstGeom>
          <a:noFill/>
        </p:spPr>
        <p:txBody>
          <a:bodyPr wrap="square" rtlCol="0">
            <a:spAutoFit/>
          </a:bodyPr>
          <a:lstStyle/>
          <a:p>
            <a:r>
              <a:rPr lang="en-GB" sz="1400" dirty="0">
                <a:solidFill>
                  <a:srgbClr val="006666"/>
                </a:solidFill>
              </a:rPr>
              <a:t>Follows an American boy through a school year of activities, friendships and family life. Funny &amp; popular, 1</a:t>
            </a:r>
            <a:r>
              <a:rPr lang="en-GB" sz="1400" baseline="30000" dirty="0">
                <a:solidFill>
                  <a:srgbClr val="006666"/>
                </a:solidFill>
              </a:rPr>
              <a:t>st</a:t>
            </a:r>
            <a:r>
              <a:rPr lang="en-GB" sz="1400" dirty="0">
                <a:solidFill>
                  <a:srgbClr val="006666"/>
                </a:solidFill>
              </a:rPr>
              <a:t> in a series. </a:t>
            </a:r>
            <a:r>
              <a:rPr lang="en-GB" sz="1400" b="1" dirty="0"/>
              <a:t>AR 5.2</a:t>
            </a:r>
          </a:p>
        </p:txBody>
      </p:sp>
      <p:sp>
        <p:nvSpPr>
          <p:cNvPr id="18" name="TextBox 17"/>
          <p:cNvSpPr txBox="1"/>
          <p:nvPr/>
        </p:nvSpPr>
        <p:spPr>
          <a:xfrm>
            <a:off x="3076853" y="5205183"/>
            <a:ext cx="3478862" cy="1169551"/>
          </a:xfrm>
          <a:prstGeom prst="rect">
            <a:avLst/>
          </a:prstGeom>
          <a:noFill/>
        </p:spPr>
        <p:txBody>
          <a:bodyPr wrap="square" rtlCol="0">
            <a:spAutoFit/>
          </a:bodyPr>
          <a:lstStyle/>
          <a:p>
            <a:r>
              <a:rPr lang="en-GB" sz="1400" dirty="0">
                <a:solidFill>
                  <a:srgbClr val="006666"/>
                </a:solidFill>
              </a:rPr>
              <a:t>Here comes Tom Gates – he’s no wimp!</a:t>
            </a:r>
          </a:p>
          <a:p>
            <a:r>
              <a:rPr lang="en-GB" sz="1400" dirty="0">
                <a:solidFill>
                  <a:srgbClr val="006666"/>
                </a:solidFill>
              </a:rPr>
              <a:t>Follows the life of a school boy, his rock band, </a:t>
            </a:r>
            <a:r>
              <a:rPr lang="en-GB" sz="1400" dirty="0" err="1">
                <a:solidFill>
                  <a:srgbClr val="006666"/>
                </a:solidFill>
              </a:rPr>
              <a:t>DogZombies</a:t>
            </a:r>
            <a:r>
              <a:rPr lang="en-GB" sz="1400" dirty="0">
                <a:solidFill>
                  <a:srgbClr val="006666"/>
                </a:solidFill>
              </a:rPr>
              <a:t>, and his battles with his teachers and his grumpy older sister. 1</a:t>
            </a:r>
            <a:r>
              <a:rPr lang="en-GB" sz="1400" baseline="30000" dirty="0">
                <a:solidFill>
                  <a:srgbClr val="006666"/>
                </a:solidFill>
              </a:rPr>
              <a:t>st</a:t>
            </a:r>
            <a:r>
              <a:rPr lang="en-GB" sz="1400" dirty="0">
                <a:solidFill>
                  <a:srgbClr val="006666"/>
                </a:solidFill>
              </a:rPr>
              <a:t> in a series </a:t>
            </a:r>
            <a:r>
              <a:rPr lang="en-GB" sz="1400" b="1" dirty="0"/>
              <a:t>AR 4.0</a:t>
            </a:r>
          </a:p>
        </p:txBody>
      </p:sp>
      <p:sp>
        <p:nvSpPr>
          <p:cNvPr id="19" name="TextBox 18"/>
          <p:cNvSpPr txBox="1"/>
          <p:nvPr/>
        </p:nvSpPr>
        <p:spPr>
          <a:xfrm>
            <a:off x="7580295" y="4441815"/>
            <a:ext cx="1893588" cy="1815882"/>
          </a:xfrm>
          <a:prstGeom prst="rect">
            <a:avLst/>
          </a:prstGeom>
          <a:noFill/>
        </p:spPr>
        <p:txBody>
          <a:bodyPr wrap="square" rtlCol="0">
            <a:spAutoFit/>
          </a:bodyPr>
          <a:lstStyle/>
          <a:p>
            <a:r>
              <a:rPr lang="en-GB" sz="1400" dirty="0">
                <a:solidFill>
                  <a:srgbClr val="006666"/>
                </a:solidFill>
              </a:rPr>
              <a:t>A boy with a dislike of all animals finds himself changing into a variety of four legged creatures and gets to see life from a different point of view. Laugh out loud funny.  </a:t>
            </a:r>
            <a:r>
              <a:rPr lang="en-GB" sz="1400" b="1" dirty="0"/>
              <a:t>AR 4.1</a:t>
            </a:r>
          </a:p>
        </p:txBody>
      </p:sp>
      <p:sp>
        <p:nvSpPr>
          <p:cNvPr id="20" name="TextBox 19"/>
          <p:cNvSpPr txBox="1"/>
          <p:nvPr/>
        </p:nvSpPr>
        <p:spPr>
          <a:xfrm>
            <a:off x="8361950" y="1724699"/>
            <a:ext cx="1768941" cy="2246769"/>
          </a:xfrm>
          <a:prstGeom prst="rect">
            <a:avLst/>
          </a:prstGeom>
          <a:noFill/>
        </p:spPr>
        <p:txBody>
          <a:bodyPr wrap="square" rtlCol="0" anchor="t">
            <a:spAutoFit/>
          </a:bodyPr>
          <a:lstStyle/>
          <a:p>
            <a:r>
              <a:rPr lang="en-GB" sz="1400" dirty="0">
                <a:solidFill>
                  <a:srgbClr val="006666"/>
                </a:solidFill>
              </a:rPr>
              <a:t>George &amp; Harold's headmaster in his guise of Captain Underpants takes on the powers of an alien science teacher to save his pupils and the world from his terror. Silly fun! </a:t>
            </a:r>
            <a:endParaRPr lang="en-US"/>
          </a:p>
          <a:p>
            <a:r>
              <a:rPr lang="en-GB" sz="1400" b="1" dirty="0"/>
              <a:t>AR 4.7</a:t>
            </a:r>
            <a:endParaRPr lang="en-GB"/>
          </a:p>
        </p:txBody>
      </p:sp>
      <p:sp>
        <p:nvSpPr>
          <p:cNvPr id="21" name="TextBox 20"/>
          <p:cNvSpPr txBox="1"/>
          <p:nvPr/>
        </p:nvSpPr>
        <p:spPr>
          <a:xfrm>
            <a:off x="10054824" y="3768685"/>
            <a:ext cx="1762523" cy="2462213"/>
          </a:xfrm>
          <a:prstGeom prst="rect">
            <a:avLst/>
          </a:prstGeom>
          <a:noFill/>
        </p:spPr>
        <p:txBody>
          <a:bodyPr wrap="square" rtlCol="0">
            <a:spAutoFit/>
          </a:bodyPr>
          <a:lstStyle/>
          <a:p>
            <a:r>
              <a:rPr lang="en-GB" sz="1400" dirty="0">
                <a:solidFill>
                  <a:srgbClr val="006666"/>
                </a:solidFill>
              </a:rPr>
              <a:t>The lonely son of a billionaire toilet roll magnate starts at a comprehensive school incognito in the hope of making a new friend.</a:t>
            </a:r>
            <a:br>
              <a:rPr lang="en-GB" sz="1400" dirty="0">
                <a:solidFill>
                  <a:srgbClr val="006666"/>
                </a:solidFill>
              </a:rPr>
            </a:br>
            <a:r>
              <a:rPr lang="en-GB" sz="1400" dirty="0">
                <a:solidFill>
                  <a:srgbClr val="006666"/>
                </a:solidFill>
              </a:rPr>
              <a:t>A hilarious, touching and extraordinary new fable from David </a:t>
            </a:r>
            <a:r>
              <a:rPr lang="en-GB" sz="1400" dirty="0" err="1">
                <a:solidFill>
                  <a:srgbClr val="006666"/>
                </a:solidFill>
              </a:rPr>
              <a:t>Walliams</a:t>
            </a:r>
            <a:r>
              <a:rPr lang="en-GB" sz="1400" dirty="0">
                <a:solidFill>
                  <a:srgbClr val="006666"/>
                </a:solidFill>
              </a:rPr>
              <a:t>. </a:t>
            </a:r>
            <a:r>
              <a:rPr lang="en-GB" sz="1400" b="1" dirty="0"/>
              <a:t>AR 4.1</a:t>
            </a:r>
          </a:p>
        </p:txBody>
      </p:sp>
    </p:spTree>
    <p:extLst>
      <p:ext uri="{BB962C8B-B14F-4D97-AF65-F5344CB8AC3E}">
        <p14:creationId xmlns:p14="http://schemas.microsoft.com/office/powerpoint/2010/main" val="28556158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074DF7-6172-427C-BE3F-FAA053C118DE}"/>
              </a:ext>
            </a:extLst>
          </p:cNvPr>
          <p:cNvSpPr>
            <a:spLocks noGrp="1"/>
          </p:cNvSpPr>
          <p:nvPr>
            <p:ph type="title"/>
          </p:nvPr>
        </p:nvSpPr>
        <p:spPr/>
        <p:txBody>
          <a:bodyPr/>
          <a:lstStyle/>
          <a:p>
            <a:r>
              <a:rPr lang="en-US" b="1">
                <a:solidFill>
                  <a:srgbClr val="006666"/>
                </a:solidFill>
                <a:cs typeface="Calibri Light"/>
              </a:rPr>
              <a:t>Fantasy/ Dystopia/ Science Fiction</a:t>
            </a:r>
            <a:endParaRPr lang="en-US" b="1">
              <a:solidFill>
                <a:srgbClr val="006666"/>
              </a:solidFill>
            </a:endParaRPr>
          </a:p>
        </p:txBody>
      </p:sp>
      <p:pic>
        <p:nvPicPr>
          <p:cNvPr id="4" name="Picture 4" descr="A close up of a sign&#10;&#10;Description generated with very high confidence">
            <a:extLst>
              <a:ext uri="{FF2B5EF4-FFF2-40B4-BE49-F238E27FC236}">
                <a16:creationId xmlns:a16="http://schemas.microsoft.com/office/drawing/2014/main" id="{A9F9EDA3-4987-4608-8CE0-AF098F6BB704}"/>
              </a:ext>
            </a:extLst>
          </p:cNvPr>
          <p:cNvPicPr>
            <a:picLocks noGrp="1" noChangeAspect="1"/>
          </p:cNvPicPr>
          <p:nvPr>
            <p:ph idx="1"/>
          </p:nvPr>
        </p:nvPicPr>
        <p:blipFill>
          <a:blip r:embed="rId2"/>
          <a:stretch>
            <a:fillRect/>
          </a:stretch>
        </p:blipFill>
        <p:spPr>
          <a:xfrm>
            <a:off x="7523208" y="3635301"/>
            <a:ext cx="935608" cy="1430923"/>
          </a:xfrm>
        </p:spPr>
      </p:pic>
      <p:pic>
        <p:nvPicPr>
          <p:cNvPr id="5" name="Picture 5" descr="A close up of a sign&#10;&#10;Description generated with very high confidence">
            <a:extLst>
              <a:ext uri="{FF2B5EF4-FFF2-40B4-BE49-F238E27FC236}">
                <a16:creationId xmlns:a16="http://schemas.microsoft.com/office/drawing/2014/main" id="{79D18F0F-EDEC-461C-950B-44E5C7B61021}"/>
              </a:ext>
            </a:extLst>
          </p:cNvPr>
          <p:cNvPicPr>
            <a:picLocks noChangeAspect="1"/>
          </p:cNvPicPr>
          <p:nvPr/>
        </p:nvPicPr>
        <p:blipFill>
          <a:blip r:embed="rId3"/>
          <a:stretch>
            <a:fillRect/>
          </a:stretch>
        </p:blipFill>
        <p:spPr>
          <a:xfrm>
            <a:off x="8379854" y="1760686"/>
            <a:ext cx="1079363" cy="1679128"/>
          </a:xfrm>
          <a:prstGeom prst="rect">
            <a:avLst/>
          </a:prstGeom>
        </p:spPr>
      </p:pic>
      <p:pic>
        <p:nvPicPr>
          <p:cNvPr id="6" name="Picture 6" descr="A picture containing black, graffiti, food, painted&#10;&#10;Description generated with very high confidence">
            <a:extLst>
              <a:ext uri="{FF2B5EF4-FFF2-40B4-BE49-F238E27FC236}">
                <a16:creationId xmlns:a16="http://schemas.microsoft.com/office/drawing/2014/main" id="{6DE346AE-5532-4CF6-8F18-AE3D8A9385F4}"/>
              </a:ext>
            </a:extLst>
          </p:cNvPr>
          <p:cNvPicPr>
            <a:picLocks noChangeAspect="1"/>
          </p:cNvPicPr>
          <p:nvPr/>
        </p:nvPicPr>
        <p:blipFill>
          <a:blip r:embed="rId4"/>
          <a:stretch>
            <a:fillRect/>
          </a:stretch>
        </p:blipFill>
        <p:spPr>
          <a:xfrm>
            <a:off x="32744" y="4040228"/>
            <a:ext cx="1222232" cy="1909371"/>
          </a:xfrm>
          <a:prstGeom prst="rect">
            <a:avLst/>
          </a:prstGeom>
        </p:spPr>
      </p:pic>
      <p:pic>
        <p:nvPicPr>
          <p:cNvPr id="8" name="Picture 8" descr="A picture containing outdoor, man, plane, large&#10;&#10;Description generated with very high confidence">
            <a:extLst>
              <a:ext uri="{FF2B5EF4-FFF2-40B4-BE49-F238E27FC236}">
                <a16:creationId xmlns:a16="http://schemas.microsoft.com/office/drawing/2014/main" id="{123D9A40-893C-48FB-AF30-E74AB24F77AE}"/>
              </a:ext>
            </a:extLst>
          </p:cNvPr>
          <p:cNvPicPr>
            <a:picLocks noChangeAspect="1"/>
          </p:cNvPicPr>
          <p:nvPr/>
        </p:nvPicPr>
        <p:blipFill>
          <a:blip r:embed="rId5"/>
          <a:stretch>
            <a:fillRect/>
          </a:stretch>
        </p:blipFill>
        <p:spPr>
          <a:xfrm>
            <a:off x="76290" y="1763203"/>
            <a:ext cx="1222231" cy="1879076"/>
          </a:xfrm>
          <a:prstGeom prst="rect">
            <a:avLst/>
          </a:prstGeom>
        </p:spPr>
      </p:pic>
      <p:pic>
        <p:nvPicPr>
          <p:cNvPr id="9" name="Picture 9" descr="Water next to the ocean&#10;&#10;Description generated with high confidence">
            <a:extLst>
              <a:ext uri="{FF2B5EF4-FFF2-40B4-BE49-F238E27FC236}">
                <a16:creationId xmlns:a16="http://schemas.microsoft.com/office/drawing/2014/main" id="{0BDE7E07-D0C9-4373-8A13-22BFDF1DA239}"/>
              </a:ext>
            </a:extLst>
          </p:cNvPr>
          <p:cNvPicPr>
            <a:picLocks noChangeAspect="1"/>
          </p:cNvPicPr>
          <p:nvPr/>
        </p:nvPicPr>
        <p:blipFill>
          <a:blip r:embed="rId6"/>
          <a:stretch>
            <a:fillRect/>
          </a:stretch>
        </p:blipFill>
        <p:spPr>
          <a:xfrm>
            <a:off x="2913628" y="1891393"/>
            <a:ext cx="1092877" cy="1680205"/>
          </a:xfrm>
          <a:prstGeom prst="rect">
            <a:avLst/>
          </a:prstGeom>
        </p:spPr>
      </p:pic>
      <p:pic>
        <p:nvPicPr>
          <p:cNvPr id="10" name="Picture 10" descr="A picture containing food, horse, riding&#10;&#10;Description generated with very high confidence">
            <a:extLst>
              <a:ext uri="{FF2B5EF4-FFF2-40B4-BE49-F238E27FC236}">
                <a16:creationId xmlns:a16="http://schemas.microsoft.com/office/drawing/2014/main" id="{C1DDDAA4-23D9-48BA-8F7C-69F7CFC4DDB3}"/>
              </a:ext>
            </a:extLst>
          </p:cNvPr>
          <p:cNvPicPr>
            <a:picLocks noChangeAspect="1"/>
          </p:cNvPicPr>
          <p:nvPr/>
        </p:nvPicPr>
        <p:blipFill>
          <a:blip r:embed="rId7"/>
          <a:stretch>
            <a:fillRect/>
          </a:stretch>
        </p:blipFill>
        <p:spPr>
          <a:xfrm>
            <a:off x="4534723" y="4040227"/>
            <a:ext cx="1198599" cy="1834178"/>
          </a:xfrm>
          <a:prstGeom prst="rect">
            <a:avLst/>
          </a:prstGeom>
        </p:spPr>
      </p:pic>
      <p:pic>
        <p:nvPicPr>
          <p:cNvPr id="3" name="Picture 4" descr="A picture containing drawing&#10;&#10;Description generated with very high confidence">
            <a:extLst>
              <a:ext uri="{FF2B5EF4-FFF2-40B4-BE49-F238E27FC236}">
                <a16:creationId xmlns:a16="http://schemas.microsoft.com/office/drawing/2014/main" id="{F9B26BAA-A2D2-4142-B5D2-D0AEB0C78D8A}"/>
              </a:ext>
            </a:extLst>
          </p:cNvPr>
          <p:cNvPicPr>
            <a:picLocks noChangeAspect="1"/>
          </p:cNvPicPr>
          <p:nvPr/>
        </p:nvPicPr>
        <p:blipFill>
          <a:blip r:embed="rId8"/>
          <a:stretch>
            <a:fillRect/>
          </a:stretch>
        </p:blipFill>
        <p:spPr>
          <a:xfrm>
            <a:off x="5591946" y="1819419"/>
            <a:ext cx="1109937" cy="1789490"/>
          </a:xfrm>
          <a:prstGeom prst="rect">
            <a:avLst/>
          </a:prstGeom>
        </p:spPr>
      </p:pic>
      <p:pic>
        <p:nvPicPr>
          <p:cNvPr id="14" name="Picture 5" descr="A close up of text on a black background&#10;&#10;Description generated with high confidence">
            <a:extLst>
              <a:ext uri="{FF2B5EF4-FFF2-40B4-BE49-F238E27FC236}">
                <a16:creationId xmlns:a16="http://schemas.microsoft.com/office/drawing/2014/main" id="{C00B406F-C551-4ACE-A0FD-73669BE52E7D}"/>
              </a:ext>
            </a:extLst>
          </p:cNvPr>
          <p:cNvPicPr>
            <a:picLocks noChangeAspect="1"/>
          </p:cNvPicPr>
          <p:nvPr/>
        </p:nvPicPr>
        <p:blipFill>
          <a:blip r:embed="rId9"/>
          <a:stretch>
            <a:fillRect/>
          </a:stretch>
        </p:blipFill>
        <p:spPr>
          <a:xfrm>
            <a:off x="10073041" y="5055163"/>
            <a:ext cx="799613" cy="1285252"/>
          </a:xfrm>
          <a:prstGeom prst="rect">
            <a:avLst/>
          </a:prstGeom>
        </p:spPr>
      </p:pic>
      <p:sp>
        <p:nvSpPr>
          <p:cNvPr id="12" name="TextBox 11"/>
          <p:cNvSpPr txBox="1"/>
          <p:nvPr/>
        </p:nvSpPr>
        <p:spPr>
          <a:xfrm>
            <a:off x="1254976" y="1765419"/>
            <a:ext cx="1649629" cy="2246769"/>
          </a:xfrm>
          <a:prstGeom prst="rect">
            <a:avLst/>
          </a:prstGeom>
          <a:noFill/>
        </p:spPr>
        <p:txBody>
          <a:bodyPr wrap="square" rtlCol="0">
            <a:spAutoFit/>
          </a:bodyPr>
          <a:lstStyle/>
          <a:p>
            <a:r>
              <a:rPr lang="en-GB" sz="1400" dirty="0">
                <a:solidFill>
                  <a:srgbClr val="006666"/>
                </a:solidFill>
              </a:rPr>
              <a:t>A fantasy adventure in which cities roam the country demolishing smaller towns and looking for relics and technology of the Ancients. </a:t>
            </a:r>
            <a:r>
              <a:rPr lang="en-GB" sz="1400" dirty="0" err="1">
                <a:solidFill>
                  <a:srgbClr val="006666"/>
                </a:solidFill>
              </a:rPr>
              <a:t>Unputdownable</a:t>
            </a:r>
            <a:r>
              <a:rPr lang="en-GB" sz="1400" dirty="0">
                <a:solidFill>
                  <a:srgbClr val="006666"/>
                </a:solidFill>
              </a:rPr>
              <a:t>! </a:t>
            </a:r>
            <a:r>
              <a:rPr lang="en-GB" sz="1400" b="1" dirty="0"/>
              <a:t>AR 6.6</a:t>
            </a:r>
          </a:p>
        </p:txBody>
      </p:sp>
      <p:sp>
        <p:nvSpPr>
          <p:cNvPr id="13" name="TextBox 12"/>
          <p:cNvSpPr txBox="1"/>
          <p:nvPr/>
        </p:nvSpPr>
        <p:spPr>
          <a:xfrm>
            <a:off x="1254976" y="4004523"/>
            <a:ext cx="3377569" cy="2246769"/>
          </a:xfrm>
          <a:prstGeom prst="rect">
            <a:avLst/>
          </a:prstGeom>
          <a:noFill/>
        </p:spPr>
        <p:txBody>
          <a:bodyPr wrap="square" rtlCol="0">
            <a:spAutoFit/>
          </a:bodyPr>
          <a:lstStyle/>
          <a:p>
            <a:r>
              <a:rPr lang="en-GB" sz="1400" dirty="0">
                <a:solidFill>
                  <a:srgbClr val="006666"/>
                </a:solidFill>
              </a:rPr>
              <a:t>For Phoenix its easy. He hates his new home and the new school where he is bullied. He's embarrassed by his computer geek dad. But when he logs into The </a:t>
            </a:r>
            <a:r>
              <a:rPr lang="en-GB" sz="1400" dirty="0" err="1">
                <a:solidFill>
                  <a:srgbClr val="006666"/>
                </a:solidFill>
              </a:rPr>
              <a:t>Legendeer</a:t>
            </a:r>
            <a:r>
              <a:rPr lang="en-GB" sz="1400" dirty="0">
                <a:solidFill>
                  <a:srgbClr val="006666"/>
                </a:solidFill>
              </a:rPr>
              <a:t>, the game his dad is working on, he can be a hero. He is Theseus fighting the terrible Minotaur, or Perseus battling with snake-haired Medusa. The trouble is The </a:t>
            </a:r>
            <a:r>
              <a:rPr lang="en-GB" sz="1400" dirty="0" err="1">
                <a:solidFill>
                  <a:srgbClr val="006666"/>
                </a:solidFill>
              </a:rPr>
              <a:t>Legendeer</a:t>
            </a:r>
            <a:r>
              <a:rPr lang="en-GB" sz="1400" dirty="0">
                <a:solidFill>
                  <a:srgbClr val="006666"/>
                </a:solidFill>
              </a:rPr>
              <a:t> is more than just a game. Play it if you dare! </a:t>
            </a:r>
            <a:r>
              <a:rPr lang="en-GB" sz="1400" b="1" dirty="0"/>
              <a:t>AR 4.5</a:t>
            </a:r>
          </a:p>
        </p:txBody>
      </p:sp>
      <p:sp>
        <p:nvSpPr>
          <p:cNvPr id="15" name="TextBox 14"/>
          <p:cNvSpPr txBox="1"/>
          <p:nvPr/>
        </p:nvSpPr>
        <p:spPr>
          <a:xfrm>
            <a:off x="4015528" y="1819419"/>
            <a:ext cx="1493174" cy="1815882"/>
          </a:xfrm>
          <a:prstGeom prst="rect">
            <a:avLst/>
          </a:prstGeom>
          <a:noFill/>
        </p:spPr>
        <p:txBody>
          <a:bodyPr wrap="square" rtlCol="0">
            <a:spAutoFit/>
          </a:bodyPr>
          <a:lstStyle/>
          <a:p>
            <a:r>
              <a:rPr lang="en-GB" sz="1400" dirty="0">
                <a:solidFill>
                  <a:srgbClr val="006666"/>
                </a:solidFill>
              </a:rPr>
              <a:t>A girl survives on an island after a catastrophic flood separates her from her family. Good "disaster survival" adventure. </a:t>
            </a:r>
            <a:r>
              <a:rPr lang="en-GB" sz="1400" b="1" dirty="0"/>
              <a:t>AR 3.7</a:t>
            </a:r>
          </a:p>
        </p:txBody>
      </p:sp>
      <p:sp>
        <p:nvSpPr>
          <p:cNvPr id="16" name="TextBox 15"/>
          <p:cNvSpPr txBox="1"/>
          <p:nvPr/>
        </p:nvSpPr>
        <p:spPr>
          <a:xfrm>
            <a:off x="5748844" y="3605033"/>
            <a:ext cx="1552174" cy="2893100"/>
          </a:xfrm>
          <a:prstGeom prst="rect">
            <a:avLst/>
          </a:prstGeom>
          <a:noFill/>
        </p:spPr>
        <p:txBody>
          <a:bodyPr wrap="square" rtlCol="0" anchor="t">
            <a:spAutoFit/>
          </a:bodyPr>
          <a:lstStyle/>
          <a:p>
            <a:r>
              <a:rPr lang="en-GB" sz="1400" dirty="0">
                <a:solidFill>
                  <a:srgbClr val="006666"/>
                </a:solidFill>
              </a:rPr>
              <a:t>A boy feels neglected when his baby sister is ill, but he makes two new friends - a confident home-educated neighbour &amp; a strange creature that lives in the shed. Gripping fantasy story. </a:t>
            </a:r>
            <a:endParaRPr lang="en-GB" sz="1400" b="1" dirty="0">
              <a:solidFill>
                <a:srgbClr val="006666"/>
              </a:solidFill>
            </a:endParaRPr>
          </a:p>
          <a:p>
            <a:r>
              <a:rPr lang="en-GB" sz="1400" b="1" dirty="0"/>
              <a:t>AR 3.5</a:t>
            </a:r>
            <a:endParaRPr lang="en-GB" sz="1400" b="1">
              <a:solidFill>
                <a:srgbClr val="006666"/>
              </a:solidFill>
              <a:cs typeface="Calibri"/>
            </a:endParaRPr>
          </a:p>
        </p:txBody>
      </p:sp>
      <p:sp>
        <p:nvSpPr>
          <p:cNvPr id="17" name="TextBox 16"/>
          <p:cNvSpPr txBox="1"/>
          <p:nvPr/>
        </p:nvSpPr>
        <p:spPr>
          <a:xfrm>
            <a:off x="6759526" y="1760685"/>
            <a:ext cx="1436517" cy="1600438"/>
          </a:xfrm>
          <a:prstGeom prst="rect">
            <a:avLst/>
          </a:prstGeom>
          <a:noFill/>
        </p:spPr>
        <p:txBody>
          <a:bodyPr wrap="square" rtlCol="0">
            <a:spAutoFit/>
          </a:bodyPr>
          <a:lstStyle/>
          <a:p>
            <a:r>
              <a:rPr lang="en-GB" sz="1400" dirty="0">
                <a:solidFill>
                  <a:srgbClr val="006666"/>
                </a:solidFill>
              </a:rPr>
              <a:t>The Iron Man is a classic tale about a boy and a robot defending Earth from a creature in outer space. </a:t>
            </a:r>
            <a:r>
              <a:rPr lang="en-GB" sz="1400" b="1" dirty="0"/>
              <a:t>AR 4.7</a:t>
            </a:r>
          </a:p>
        </p:txBody>
      </p:sp>
      <p:sp>
        <p:nvSpPr>
          <p:cNvPr id="21" name="TextBox 20"/>
          <p:cNvSpPr txBox="1"/>
          <p:nvPr/>
        </p:nvSpPr>
        <p:spPr>
          <a:xfrm>
            <a:off x="9478152" y="1688441"/>
            <a:ext cx="1383313" cy="1815882"/>
          </a:xfrm>
          <a:prstGeom prst="rect">
            <a:avLst/>
          </a:prstGeom>
          <a:noFill/>
        </p:spPr>
        <p:txBody>
          <a:bodyPr wrap="square" rtlCol="0">
            <a:spAutoFit/>
          </a:bodyPr>
          <a:lstStyle/>
          <a:p>
            <a:r>
              <a:rPr lang="en-GB" sz="1400" dirty="0">
                <a:solidFill>
                  <a:srgbClr val="006666"/>
                </a:solidFill>
              </a:rPr>
              <a:t>Two children travel to different lands by ways of magical rings. 1</a:t>
            </a:r>
            <a:r>
              <a:rPr lang="en-GB" sz="1400" baseline="30000" dirty="0">
                <a:solidFill>
                  <a:srgbClr val="006666"/>
                </a:solidFill>
              </a:rPr>
              <a:t>st</a:t>
            </a:r>
            <a:r>
              <a:rPr lang="en-GB" sz="1400" dirty="0">
                <a:solidFill>
                  <a:srgbClr val="006666"/>
                </a:solidFill>
              </a:rPr>
              <a:t> in the classic series of tales in Narnia.</a:t>
            </a:r>
            <a:r>
              <a:rPr lang="en-GB" sz="1400" dirty="0"/>
              <a:t> </a:t>
            </a:r>
            <a:r>
              <a:rPr lang="en-GB" sz="1400" b="1" dirty="0"/>
              <a:t>AR 5.4</a:t>
            </a:r>
          </a:p>
        </p:txBody>
      </p:sp>
      <p:sp>
        <p:nvSpPr>
          <p:cNvPr id="22" name="TextBox 21"/>
          <p:cNvSpPr txBox="1"/>
          <p:nvPr/>
        </p:nvSpPr>
        <p:spPr>
          <a:xfrm>
            <a:off x="8513228" y="3536682"/>
            <a:ext cx="2348237" cy="1600438"/>
          </a:xfrm>
          <a:prstGeom prst="rect">
            <a:avLst/>
          </a:prstGeom>
          <a:noFill/>
        </p:spPr>
        <p:txBody>
          <a:bodyPr wrap="square" rtlCol="0">
            <a:spAutoFit/>
          </a:bodyPr>
          <a:lstStyle/>
          <a:p>
            <a:r>
              <a:rPr lang="en-GB" sz="1400" dirty="0">
                <a:solidFill>
                  <a:srgbClr val="006666"/>
                </a:solidFill>
              </a:rPr>
              <a:t>The Wish List - After dying in a botched burglary, Meg has to redeem her soul by granting the wishes of the pensioner whom she tried to rob. A funny, irreverent, gripping read</a:t>
            </a:r>
            <a:r>
              <a:rPr lang="en-GB" sz="1400" b="1" dirty="0">
                <a:solidFill>
                  <a:srgbClr val="006666"/>
                </a:solidFill>
              </a:rPr>
              <a:t>. </a:t>
            </a:r>
            <a:r>
              <a:rPr lang="en-GB" sz="1400" b="1" dirty="0"/>
              <a:t>AR 4.0 </a:t>
            </a:r>
          </a:p>
        </p:txBody>
      </p:sp>
      <p:pic>
        <p:nvPicPr>
          <p:cNvPr id="23" name="Picture 2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858277" y="1745155"/>
            <a:ext cx="1136388" cy="1702454"/>
          </a:xfrm>
          <a:prstGeom prst="rect">
            <a:avLst/>
          </a:prstGeom>
        </p:spPr>
      </p:pic>
      <p:sp>
        <p:nvSpPr>
          <p:cNvPr id="24" name="TextBox 23"/>
          <p:cNvSpPr txBox="1"/>
          <p:nvPr/>
        </p:nvSpPr>
        <p:spPr>
          <a:xfrm>
            <a:off x="10825719" y="3468820"/>
            <a:ext cx="1366282" cy="2031325"/>
          </a:xfrm>
          <a:prstGeom prst="rect">
            <a:avLst/>
          </a:prstGeom>
          <a:noFill/>
        </p:spPr>
        <p:txBody>
          <a:bodyPr wrap="square" rtlCol="0" anchor="t">
            <a:spAutoFit/>
          </a:bodyPr>
          <a:lstStyle/>
          <a:p>
            <a:r>
              <a:rPr lang="en-GB" sz="1400" dirty="0">
                <a:solidFill>
                  <a:srgbClr val="006666"/>
                </a:solidFill>
              </a:rPr>
              <a:t>1</a:t>
            </a:r>
            <a:r>
              <a:rPr lang="en-GB" sz="1400" baseline="30000" dirty="0">
                <a:solidFill>
                  <a:srgbClr val="006666"/>
                </a:solidFill>
              </a:rPr>
              <a:t>st</a:t>
            </a:r>
            <a:r>
              <a:rPr lang="en-GB" sz="1400" dirty="0">
                <a:solidFill>
                  <a:srgbClr val="006666"/>
                </a:solidFill>
              </a:rPr>
              <a:t> book in this excellent fantasy series. A boy enrols at a Wizard school and has amazing adventures. </a:t>
            </a:r>
            <a:endParaRPr lang="en-US"/>
          </a:p>
          <a:p>
            <a:r>
              <a:rPr lang="en-GB" sz="1400" b="1" dirty="0"/>
              <a:t>AR 6.0</a:t>
            </a:r>
            <a:endParaRPr lang="en-GB"/>
          </a:p>
        </p:txBody>
      </p:sp>
      <p:sp>
        <p:nvSpPr>
          <p:cNvPr id="25" name="TextBox 24"/>
          <p:cNvSpPr txBox="1"/>
          <p:nvPr/>
        </p:nvSpPr>
        <p:spPr>
          <a:xfrm>
            <a:off x="7163011" y="5112672"/>
            <a:ext cx="2982247" cy="1169551"/>
          </a:xfrm>
          <a:prstGeom prst="rect">
            <a:avLst/>
          </a:prstGeom>
          <a:noFill/>
        </p:spPr>
        <p:txBody>
          <a:bodyPr wrap="square" rtlCol="0">
            <a:spAutoFit/>
          </a:bodyPr>
          <a:lstStyle/>
          <a:p>
            <a:r>
              <a:rPr lang="en-GB" sz="1400" dirty="0">
                <a:solidFill>
                  <a:srgbClr val="006666"/>
                </a:solidFill>
              </a:rPr>
              <a:t>On the run from the makers of the deadly virtual reality game, Virtual </a:t>
            </a:r>
            <a:r>
              <a:rPr lang="en-GB" sz="1400" dirty="0" err="1">
                <a:solidFill>
                  <a:srgbClr val="006666"/>
                </a:solidFill>
              </a:rPr>
              <a:t>Kombat</a:t>
            </a:r>
            <a:r>
              <a:rPr lang="en-GB" sz="1400" dirty="0">
                <a:solidFill>
                  <a:srgbClr val="006666"/>
                </a:solidFill>
              </a:rPr>
              <a:t>, Scott meets a group of hackers who have created a virus which could destroy the game. </a:t>
            </a:r>
            <a:r>
              <a:rPr lang="en-GB" sz="1400" b="1" dirty="0"/>
              <a:t>AR 4.5</a:t>
            </a:r>
          </a:p>
        </p:txBody>
      </p:sp>
    </p:spTree>
    <p:extLst>
      <p:ext uri="{BB962C8B-B14F-4D97-AF65-F5344CB8AC3E}">
        <p14:creationId xmlns:p14="http://schemas.microsoft.com/office/powerpoint/2010/main" val="18696812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3AB7D2-9DF2-480F-A7AD-846A5D7A45C6}"/>
              </a:ext>
            </a:extLst>
          </p:cNvPr>
          <p:cNvSpPr>
            <a:spLocks noGrp="1"/>
          </p:cNvSpPr>
          <p:nvPr>
            <p:ph type="title"/>
          </p:nvPr>
        </p:nvSpPr>
        <p:spPr/>
        <p:txBody>
          <a:bodyPr/>
          <a:lstStyle/>
          <a:p>
            <a:r>
              <a:rPr lang="en-US" b="1" dirty="0">
                <a:solidFill>
                  <a:srgbClr val="006666"/>
                </a:solidFill>
                <a:cs typeface="Calibri Light"/>
              </a:rPr>
              <a:t>Ghost / Horror</a:t>
            </a:r>
            <a:endParaRPr lang="en-US" b="1" dirty="0">
              <a:solidFill>
                <a:srgbClr val="404040"/>
              </a:solidFill>
              <a:cs typeface="Calibri Light" panose="020F0302020204030204"/>
            </a:endParaRPr>
          </a:p>
        </p:txBody>
      </p:sp>
      <p:pic>
        <p:nvPicPr>
          <p:cNvPr id="5" name="Picture 5" descr="A picture containing man&#10;&#10;Description generated with very high confidence">
            <a:extLst>
              <a:ext uri="{FF2B5EF4-FFF2-40B4-BE49-F238E27FC236}">
                <a16:creationId xmlns:a16="http://schemas.microsoft.com/office/drawing/2014/main" id="{04B3AE5F-3FAE-402E-9D6C-E305AD66B2E3}"/>
              </a:ext>
            </a:extLst>
          </p:cNvPr>
          <p:cNvPicPr>
            <a:picLocks noChangeAspect="1"/>
          </p:cNvPicPr>
          <p:nvPr/>
        </p:nvPicPr>
        <p:blipFill>
          <a:blip r:embed="rId2"/>
          <a:stretch>
            <a:fillRect/>
          </a:stretch>
        </p:blipFill>
        <p:spPr>
          <a:xfrm>
            <a:off x="4088036" y="1782782"/>
            <a:ext cx="1097939" cy="1665956"/>
          </a:xfrm>
          <a:prstGeom prst="rect">
            <a:avLst/>
          </a:prstGeom>
        </p:spPr>
      </p:pic>
      <p:pic>
        <p:nvPicPr>
          <p:cNvPr id="6" name="Picture 6" descr="A close up of a sign&#10;&#10;Description generated with high confidence">
            <a:extLst>
              <a:ext uri="{FF2B5EF4-FFF2-40B4-BE49-F238E27FC236}">
                <a16:creationId xmlns:a16="http://schemas.microsoft.com/office/drawing/2014/main" id="{5554EB16-47CD-400F-BEF0-081C955EA0AC}"/>
              </a:ext>
            </a:extLst>
          </p:cNvPr>
          <p:cNvPicPr>
            <a:picLocks noChangeAspect="1"/>
          </p:cNvPicPr>
          <p:nvPr/>
        </p:nvPicPr>
        <p:blipFill>
          <a:blip r:embed="rId3"/>
          <a:stretch>
            <a:fillRect/>
          </a:stretch>
        </p:blipFill>
        <p:spPr>
          <a:xfrm>
            <a:off x="109623" y="3768685"/>
            <a:ext cx="1150466" cy="1791939"/>
          </a:xfrm>
          <a:prstGeom prst="rect">
            <a:avLst/>
          </a:prstGeom>
        </p:spPr>
      </p:pic>
      <p:pic>
        <p:nvPicPr>
          <p:cNvPr id="7" name="Picture 7" descr="A sign above a store&#10;&#10;Description generated with high confidence">
            <a:extLst>
              <a:ext uri="{FF2B5EF4-FFF2-40B4-BE49-F238E27FC236}">
                <a16:creationId xmlns:a16="http://schemas.microsoft.com/office/drawing/2014/main" id="{DE68346F-5642-46F0-AA35-5F1B82AB8E13}"/>
              </a:ext>
            </a:extLst>
          </p:cNvPr>
          <p:cNvPicPr>
            <a:picLocks noChangeAspect="1"/>
          </p:cNvPicPr>
          <p:nvPr/>
        </p:nvPicPr>
        <p:blipFill>
          <a:blip r:embed="rId4"/>
          <a:stretch>
            <a:fillRect/>
          </a:stretch>
        </p:blipFill>
        <p:spPr>
          <a:xfrm>
            <a:off x="6470046" y="3261560"/>
            <a:ext cx="1072139" cy="1619149"/>
          </a:xfrm>
          <a:prstGeom prst="rect">
            <a:avLst/>
          </a:prstGeom>
        </p:spPr>
      </p:pic>
      <p:pic>
        <p:nvPicPr>
          <p:cNvPr id="8" name="Picture 8" descr="A picture containing box&#10;&#10;Description generated with very high confidence">
            <a:extLst>
              <a:ext uri="{FF2B5EF4-FFF2-40B4-BE49-F238E27FC236}">
                <a16:creationId xmlns:a16="http://schemas.microsoft.com/office/drawing/2014/main" id="{F0E99670-38D5-48D5-B12E-68626BF9F683}"/>
              </a:ext>
            </a:extLst>
          </p:cNvPr>
          <p:cNvPicPr>
            <a:picLocks noChangeAspect="1"/>
          </p:cNvPicPr>
          <p:nvPr/>
        </p:nvPicPr>
        <p:blipFill>
          <a:blip r:embed="rId5"/>
          <a:stretch>
            <a:fillRect/>
          </a:stretch>
        </p:blipFill>
        <p:spPr>
          <a:xfrm>
            <a:off x="8714700" y="1782782"/>
            <a:ext cx="1079381" cy="1659456"/>
          </a:xfrm>
          <a:prstGeom prst="rect">
            <a:avLst/>
          </a:prstGeom>
        </p:spPr>
      </p:pic>
      <p:pic>
        <p:nvPicPr>
          <p:cNvPr id="3" name="Picture 8" descr="A picture containing text, newspaper, photo, drawing&#10;&#10;Description generated with very high confidence">
            <a:extLst>
              <a:ext uri="{FF2B5EF4-FFF2-40B4-BE49-F238E27FC236}">
                <a16:creationId xmlns:a16="http://schemas.microsoft.com/office/drawing/2014/main" id="{08A1546D-0416-4EF8-B0A0-9DEAEFE88DAF}"/>
              </a:ext>
            </a:extLst>
          </p:cNvPr>
          <p:cNvPicPr>
            <a:picLocks noChangeAspect="1"/>
          </p:cNvPicPr>
          <p:nvPr/>
        </p:nvPicPr>
        <p:blipFill>
          <a:blip r:embed="rId6"/>
          <a:stretch>
            <a:fillRect/>
          </a:stretch>
        </p:blipFill>
        <p:spPr>
          <a:xfrm>
            <a:off x="2476685" y="4428633"/>
            <a:ext cx="1164774" cy="1782925"/>
          </a:xfrm>
          <a:prstGeom prst="rect">
            <a:avLst/>
          </a:prstGeom>
        </p:spPr>
      </p:pic>
      <p:pic>
        <p:nvPicPr>
          <p:cNvPr id="12" name="Content Placeholder 11"/>
          <p:cNvPicPr>
            <a:picLocks noGrp="1" noChangeAspect="1"/>
          </p:cNvPicPr>
          <p:nvPr>
            <p:ph idx="1"/>
          </p:nvPr>
        </p:nvPicPr>
        <p:blipFill>
          <a:blip r:embed="rId7" cstate="print">
            <a:extLst>
              <a:ext uri="{28A0092B-C50C-407E-A947-70E740481C1C}">
                <a14:useLocalDpi xmlns:a14="http://schemas.microsoft.com/office/drawing/2010/main" val="0"/>
              </a:ext>
            </a:extLst>
          </a:blip>
          <a:stretch>
            <a:fillRect/>
          </a:stretch>
        </p:blipFill>
        <p:spPr>
          <a:xfrm>
            <a:off x="129135" y="1737360"/>
            <a:ext cx="1130953" cy="1645023"/>
          </a:xfrm>
        </p:spPr>
      </p:pic>
      <p:sp>
        <p:nvSpPr>
          <p:cNvPr id="13" name="TextBox 12"/>
          <p:cNvSpPr txBox="1"/>
          <p:nvPr/>
        </p:nvSpPr>
        <p:spPr>
          <a:xfrm>
            <a:off x="1260088" y="1737360"/>
            <a:ext cx="2665141" cy="2031325"/>
          </a:xfrm>
          <a:prstGeom prst="rect">
            <a:avLst/>
          </a:prstGeom>
          <a:noFill/>
        </p:spPr>
        <p:txBody>
          <a:bodyPr wrap="square" rtlCol="0">
            <a:spAutoFit/>
          </a:bodyPr>
          <a:lstStyle/>
          <a:p>
            <a:r>
              <a:rPr lang="en-GB" sz="1400" dirty="0">
                <a:solidFill>
                  <a:srgbClr val="006666"/>
                </a:solidFill>
              </a:rPr>
              <a:t>A graphic adaptation of </a:t>
            </a:r>
            <a:r>
              <a:rPr lang="en-GB" sz="1400" dirty="0" err="1">
                <a:solidFill>
                  <a:srgbClr val="006666"/>
                </a:solidFill>
              </a:rPr>
              <a:t>Gaiman's</a:t>
            </a:r>
            <a:r>
              <a:rPr lang="en-GB" sz="1400" dirty="0">
                <a:solidFill>
                  <a:srgbClr val="006666"/>
                </a:solidFill>
              </a:rPr>
              <a:t> </a:t>
            </a:r>
            <a:r>
              <a:rPr lang="en-GB" sz="1400" dirty="0" err="1">
                <a:solidFill>
                  <a:srgbClr val="006666"/>
                </a:solidFill>
              </a:rPr>
              <a:t>novel.When</a:t>
            </a:r>
            <a:r>
              <a:rPr lang="en-GB" sz="1400" dirty="0">
                <a:solidFill>
                  <a:srgbClr val="006666"/>
                </a:solidFill>
              </a:rPr>
              <a:t> </a:t>
            </a:r>
            <a:r>
              <a:rPr lang="en-GB" sz="1400" dirty="0" err="1">
                <a:solidFill>
                  <a:srgbClr val="006666"/>
                </a:solidFill>
              </a:rPr>
              <a:t>Coraline</a:t>
            </a:r>
            <a:r>
              <a:rPr lang="en-GB" sz="1400" dirty="0">
                <a:solidFill>
                  <a:srgbClr val="006666"/>
                </a:solidFill>
              </a:rPr>
              <a:t> moves to a new house she is fascinated by the fact that their house is in fact only half a house. Divided into flats years before, the other flat, it soon becomes clear to </a:t>
            </a:r>
            <a:r>
              <a:rPr lang="en-GB" sz="1400" dirty="0" err="1">
                <a:solidFill>
                  <a:srgbClr val="006666"/>
                </a:solidFill>
              </a:rPr>
              <a:t>Coraline</a:t>
            </a:r>
            <a:r>
              <a:rPr lang="en-GB" sz="1400" dirty="0">
                <a:solidFill>
                  <a:srgbClr val="006666"/>
                </a:solidFill>
              </a:rPr>
              <a:t>, is not quite as cosy and safe as her own</a:t>
            </a:r>
            <a:r>
              <a:rPr lang="en-GB" sz="1400" b="1" dirty="0">
                <a:solidFill>
                  <a:srgbClr val="006666"/>
                </a:solidFill>
              </a:rPr>
              <a:t>. </a:t>
            </a:r>
            <a:r>
              <a:rPr lang="en-GB" sz="1400" b="1" dirty="0"/>
              <a:t>AR 3.6</a:t>
            </a:r>
          </a:p>
        </p:txBody>
      </p:sp>
      <p:sp>
        <p:nvSpPr>
          <p:cNvPr id="14" name="TextBox 13"/>
          <p:cNvSpPr txBox="1"/>
          <p:nvPr/>
        </p:nvSpPr>
        <p:spPr>
          <a:xfrm>
            <a:off x="1241536" y="3768685"/>
            <a:ext cx="1446808" cy="1815882"/>
          </a:xfrm>
          <a:prstGeom prst="rect">
            <a:avLst/>
          </a:prstGeom>
          <a:noFill/>
        </p:spPr>
        <p:txBody>
          <a:bodyPr wrap="square" rtlCol="0">
            <a:spAutoFit/>
          </a:bodyPr>
          <a:lstStyle/>
          <a:p>
            <a:r>
              <a:rPr lang="en-GB" sz="1400" dirty="0">
                <a:solidFill>
                  <a:srgbClr val="006666"/>
                </a:solidFill>
              </a:rPr>
              <a:t>A 17 year old </a:t>
            </a:r>
            <a:r>
              <a:rPr lang="en-GB" sz="1400" dirty="0" err="1">
                <a:solidFill>
                  <a:srgbClr val="006666"/>
                </a:solidFill>
              </a:rPr>
              <a:t>wych</a:t>
            </a:r>
            <a:r>
              <a:rPr lang="en-GB" sz="1400" dirty="0">
                <a:solidFill>
                  <a:srgbClr val="006666"/>
                </a:solidFill>
              </a:rPr>
              <a:t>-hunter tracks down the </a:t>
            </a:r>
            <a:r>
              <a:rPr lang="en-GB" sz="1400" dirty="0" err="1">
                <a:solidFill>
                  <a:srgbClr val="006666"/>
                </a:solidFill>
              </a:rPr>
              <a:t>wych</a:t>
            </a:r>
            <a:r>
              <a:rPr lang="en-GB" sz="1400" dirty="0">
                <a:solidFill>
                  <a:srgbClr val="006666"/>
                </a:solidFill>
              </a:rPr>
              <a:t>-kin creatures that lurk in the Old Quarter of London. </a:t>
            </a:r>
            <a:r>
              <a:rPr lang="en-GB" sz="1400" b="1" dirty="0"/>
              <a:t>AR 7.1</a:t>
            </a:r>
          </a:p>
        </p:txBody>
      </p:sp>
      <p:sp>
        <p:nvSpPr>
          <p:cNvPr id="15" name="TextBox 14"/>
          <p:cNvSpPr txBox="1"/>
          <p:nvPr/>
        </p:nvSpPr>
        <p:spPr>
          <a:xfrm>
            <a:off x="3675124" y="4337571"/>
            <a:ext cx="2300096" cy="2031325"/>
          </a:xfrm>
          <a:prstGeom prst="rect">
            <a:avLst/>
          </a:prstGeom>
          <a:noFill/>
        </p:spPr>
        <p:txBody>
          <a:bodyPr wrap="square" rtlCol="0">
            <a:spAutoFit/>
          </a:bodyPr>
          <a:lstStyle/>
          <a:p>
            <a:r>
              <a:rPr lang="en-GB" sz="1400" dirty="0">
                <a:solidFill>
                  <a:srgbClr val="006666"/>
                </a:solidFill>
              </a:rPr>
              <a:t>Wacky, amusing &amp; highly entertaining. Stephanie joins forces with her dead uncle's companion, Skulduggery Pleasant (the living skeleton of a dead wizard), against the evil forces of wizards set on destroying the world.</a:t>
            </a:r>
            <a:r>
              <a:rPr lang="en-GB" sz="1400" dirty="0"/>
              <a:t> </a:t>
            </a:r>
          </a:p>
          <a:p>
            <a:r>
              <a:rPr lang="en-GB" sz="1400" b="1" dirty="0"/>
              <a:t>AR 4.9</a:t>
            </a:r>
          </a:p>
        </p:txBody>
      </p:sp>
      <p:sp>
        <p:nvSpPr>
          <p:cNvPr id="16" name="TextBox 15"/>
          <p:cNvSpPr txBox="1"/>
          <p:nvPr/>
        </p:nvSpPr>
        <p:spPr>
          <a:xfrm>
            <a:off x="5195920" y="1812111"/>
            <a:ext cx="3518780" cy="1600438"/>
          </a:xfrm>
          <a:prstGeom prst="rect">
            <a:avLst/>
          </a:prstGeom>
          <a:noFill/>
        </p:spPr>
        <p:txBody>
          <a:bodyPr wrap="square" rtlCol="0">
            <a:spAutoFit/>
          </a:bodyPr>
          <a:lstStyle/>
          <a:p>
            <a:r>
              <a:rPr lang="en-GB" sz="1400" dirty="0">
                <a:solidFill>
                  <a:srgbClr val="006666"/>
                </a:solidFill>
              </a:rPr>
              <a:t>Gripping page turner full of intrigue and mystery. Unexplained deaths start to occur in </a:t>
            </a:r>
            <a:r>
              <a:rPr lang="en-GB" sz="1400" dirty="0" err="1">
                <a:solidFill>
                  <a:srgbClr val="006666"/>
                </a:solidFill>
              </a:rPr>
              <a:t>Chust</a:t>
            </a:r>
            <a:r>
              <a:rPr lang="en-GB" sz="1400" dirty="0">
                <a:solidFill>
                  <a:srgbClr val="006666"/>
                </a:solidFill>
              </a:rPr>
              <a:t> and when a band of Gypsies arrive in the village Peter discovers his father has been keeping secrets from him and owns a sword that can stop the dead coming to life again. </a:t>
            </a:r>
            <a:r>
              <a:rPr lang="en-GB" sz="1400" b="1" dirty="0"/>
              <a:t>AR 4.9</a:t>
            </a:r>
            <a:endParaRPr lang="en-GB" sz="1400" b="1" dirty="0">
              <a:effectLst/>
            </a:endParaRPr>
          </a:p>
        </p:txBody>
      </p:sp>
      <p:sp>
        <p:nvSpPr>
          <p:cNvPr id="17" name="TextBox 16"/>
          <p:cNvSpPr txBox="1"/>
          <p:nvPr/>
        </p:nvSpPr>
        <p:spPr>
          <a:xfrm>
            <a:off x="5932021" y="4937963"/>
            <a:ext cx="2386789" cy="1600438"/>
          </a:xfrm>
          <a:prstGeom prst="rect">
            <a:avLst/>
          </a:prstGeom>
          <a:noFill/>
        </p:spPr>
        <p:txBody>
          <a:bodyPr wrap="square" rtlCol="0">
            <a:spAutoFit/>
          </a:bodyPr>
          <a:lstStyle/>
          <a:p>
            <a:r>
              <a:rPr lang="en-GB" sz="1400" dirty="0">
                <a:solidFill>
                  <a:srgbClr val="006666"/>
                </a:solidFill>
              </a:rPr>
              <a:t>Popular Goosebumps series, spooky read. A 12-year-old boy is given a mirror which enables him to turn invisible but he discovers his reflection wants to escape.</a:t>
            </a:r>
            <a:r>
              <a:rPr lang="en-GB" sz="1400" dirty="0"/>
              <a:t> </a:t>
            </a:r>
            <a:r>
              <a:rPr lang="en-GB" sz="1400" b="1" dirty="0"/>
              <a:t>AR 3.3</a:t>
            </a:r>
            <a:br>
              <a:rPr lang="en-GB" sz="1400" b="1" dirty="0"/>
            </a:br>
            <a:endParaRPr lang="en-GB" sz="1400" b="1" dirty="0"/>
          </a:p>
        </p:txBody>
      </p:sp>
      <p:sp>
        <p:nvSpPr>
          <p:cNvPr id="18" name="TextBox 17"/>
          <p:cNvSpPr txBox="1"/>
          <p:nvPr/>
        </p:nvSpPr>
        <p:spPr>
          <a:xfrm>
            <a:off x="9795757" y="1737359"/>
            <a:ext cx="1712302" cy="1815882"/>
          </a:xfrm>
          <a:prstGeom prst="rect">
            <a:avLst/>
          </a:prstGeom>
          <a:noFill/>
        </p:spPr>
        <p:txBody>
          <a:bodyPr wrap="square" rtlCol="0">
            <a:spAutoFit/>
          </a:bodyPr>
          <a:lstStyle/>
          <a:p>
            <a:r>
              <a:rPr lang="en-GB" sz="1400" dirty="0">
                <a:solidFill>
                  <a:srgbClr val="006666"/>
                </a:solidFill>
              </a:rPr>
              <a:t>A boy is sent to a boarding school where he encounters some very strange teachers and practices. 1</a:t>
            </a:r>
            <a:r>
              <a:rPr lang="en-GB" sz="1400" baseline="30000" dirty="0">
                <a:solidFill>
                  <a:srgbClr val="006666"/>
                </a:solidFill>
              </a:rPr>
              <a:t>st</a:t>
            </a:r>
            <a:r>
              <a:rPr lang="en-GB" sz="1400" dirty="0">
                <a:solidFill>
                  <a:srgbClr val="006666"/>
                </a:solidFill>
              </a:rPr>
              <a:t> in a series.</a:t>
            </a:r>
            <a:r>
              <a:rPr lang="en-GB" sz="1400" dirty="0"/>
              <a:t> </a:t>
            </a:r>
            <a:r>
              <a:rPr lang="en-GB" sz="1400" b="1" dirty="0"/>
              <a:t>AR 4.8</a:t>
            </a:r>
          </a:p>
        </p:txBody>
      </p:sp>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477442" y="3768686"/>
            <a:ext cx="1548738" cy="2364486"/>
          </a:xfrm>
          <a:prstGeom prst="rect">
            <a:avLst/>
          </a:prstGeom>
        </p:spPr>
      </p:pic>
      <p:sp>
        <p:nvSpPr>
          <p:cNvPr id="20" name="TextBox 19"/>
          <p:cNvSpPr txBox="1"/>
          <p:nvPr/>
        </p:nvSpPr>
        <p:spPr>
          <a:xfrm>
            <a:off x="10138951" y="3906683"/>
            <a:ext cx="1812634" cy="2462213"/>
          </a:xfrm>
          <a:prstGeom prst="rect">
            <a:avLst/>
          </a:prstGeom>
          <a:noFill/>
        </p:spPr>
        <p:txBody>
          <a:bodyPr wrap="square" rtlCol="0">
            <a:spAutoFit/>
          </a:bodyPr>
          <a:lstStyle/>
          <a:p>
            <a:r>
              <a:rPr lang="en-GB" sz="1400" dirty="0">
                <a:solidFill>
                  <a:srgbClr val="006666"/>
                </a:solidFill>
              </a:rPr>
              <a:t>Darren Shan is just an ordinary school boy until he gets an invite to the Cirque de Freak...until he meets Madame </a:t>
            </a:r>
            <a:r>
              <a:rPr lang="en-GB" sz="1400" dirty="0" err="1">
                <a:solidFill>
                  <a:srgbClr val="006666"/>
                </a:solidFill>
              </a:rPr>
              <a:t>Octa</a:t>
            </a:r>
            <a:r>
              <a:rPr lang="en-GB" sz="1400" dirty="0">
                <a:solidFill>
                  <a:srgbClr val="006666"/>
                </a:solidFill>
              </a:rPr>
              <a:t>...until he comes face-to-face with a creature of the night. Good gripping horror. </a:t>
            </a:r>
            <a:r>
              <a:rPr lang="en-GB" sz="1400" b="1" dirty="0"/>
              <a:t>AR 4.8</a:t>
            </a:r>
            <a:br>
              <a:rPr lang="en-GB" sz="1400" dirty="0"/>
            </a:br>
            <a:endParaRPr lang="en-GB" sz="1400" dirty="0"/>
          </a:p>
        </p:txBody>
      </p:sp>
    </p:spTree>
    <p:extLst>
      <p:ext uri="{BB962C8B-B14F-4D97-AF65-F5344CB8AC3E}">
        <p14:creationId xmlns:p14="http://schemas.microsoft.com/office/powerpoint/2010/main" val="9036385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D1E71-A617-4417-A724-5FB37ED7C651}"/>
              </a:ext>
            </a:extLst>
          </p:cNvPr>
          <p:cNvSpPr>
            <a:spLocks noGrp="1"/>
          </p:cNvSpPr>
          <p:nvPr>
            <p:ph type="title"/>
          </p:nvPr>
        </p:nvSpPr>
        <p:spPr/>
        <p:txBody>
          <a:bodyPr/>
          <a:lstStyle/>
          <a:p>
            <a:r>
              <a:rPr lang="en-US" b="1" dirty="0">
                <a:solidFill>
                  <a:srgbClr val="006666"/>
                </a:solidFill>
                <a:cs typeface="Calibri Light"/>
              </a:rPr>
              <a:t>Sport</a:t>
            </a:r>
            <a:endParaRPr lang="en-US" b="1" dirty="0">
              <a:solidFill>
                <a:srgbClr val="006666"/>
              </a:solidFill>
            </a:endParaRPr>
          </a:p>
        </p:txBody>
      </p:sp>
      <p:pic>
        <p:nvPicPr>
          <p:cNvPr id="4" name="Picture 4" descr="A screenshot of a cell phone&#10;&#10;Description generated with high confidence">
            <a:extLst>
              <a:ext uri="{FF2B5EF4-FFF2-40B4-BE49-F238E27FC236}">
                <a16:creationId xmlns:a16="http://schemas.microsoft.com/office/drawing/2014/main" id="{BE0B20E2-C27F-44ED-8F0F-A9EA320B561C}"/>
              </a:ext>
            </a:extLst>
          </p:cNvPr>
          <p:cNvPicPr>
            <a:picLocks noGrp="1" noChangeAspect="1"/>
          </p:cNvPicPr>
          <p:nvPr>
            <p:ph idx="1"/>
          </p:nvPr>
        </p:nvPicPr>
        <p:blipFill>
          <a:blip r:embed="rId2"/>
          <a:stretch>
            <a:fillRect/>
          </a:stretch>
        </p:blipFill>
        <p:spPr>
          <a:xfrm>
            <a:off x="908662" y="1796630"/>
            <a:ext cx="1313736" cy="1965803"/>
          </a:xfrm>
        </p:spPr>
      </p:pic>
      <p:pic>
        <p:nvPicPr>
          <p:cNvPr id="5" name="Picture 5" descr="A picture containing outdoor, road, sign, street&#10;&#10;Description generated with very high confidence">
            <a:extLst>
              <a:ext uri="{FF2B5EF4-FFF2-40B4-BE49-F238E27FC236}">
                <a16:creationId xmlns:a16="http://schemas.microsoft.com/office/drawing/2014/main" id="{54530944-A021-464A-8EF9-733419629049}"/>
              </a:ext>
            </a:extLst>
          </p:cNvPr>
          <p:cNvPicPr>
            <a:picLocks noChangeAspect="1"/>
          </p:cNvPicPr>
          <p:nvPr/>
        </p:nvPicPr>
        <p:blipFill>
          <a:blip r:embed="rId3"/>
          <a:stretch>
            <a:fillRect/>
          </a:stretch>
        </p:blipFill>
        <p:spPr>
          <a:xfrm>
            <a:off x="4423412" y="4034828"/>
            <a:ext cx="1180904" cy="1818233"/>
          </a:xfrm>
          <a:prstGeom prst="rect">
            <a:avLst/>
          </a:prstGeom>
        </p:spPr>
      </p:pic>
      <p:pic>
        <p:nvPicPr>
          <p:cNvPr id="6" name="Picture 6" descr="A person posing for the camera&#10;&#10;Description generated with very high confidence">
            <a:extLst>
              <a:ext uri="{FF2B5EF4-FFF2-40B4-BE49-F238E27FC236}">
                <a16:creationId xmlns:a16="http://schemas.microsoft.com/office/drawing/2014/main" id="{D57371FB-F977-44DA-8E2C-6DE735B4D85C}"/>
              </a:ext>
            </a:extLst>
          </p:cNvPr>
          <p:cNvPicPr>
            <a:picLocks noChangeAspect="1"/>
          </p:cNvPicPr>
          <p:nvPr/>
        </p:nvPicPr>
        <p:blipFill>
          <a:blip r:embed="rId4"/>
          <a:stretch>
            <a:fillRect/>
          </a:stretch>
        </p:blipFill>
        <p:spPr>
          <a:xfrm>
            <a:off x="4394743" y="1796630"/>
            <a:ext cx="1209573" cy="1876072"/>
          </a:xfrm>
          <a:prstGeom prst="rect">
            <a:avLst/>
          </a:prstGeom>
        </p:spPr>
      </p:pic>
      <p:pic>
        <p:nvPicPr>
          <p:cNvPr id="7" name="Picture 7" descr="A picture containing text, sign, man, wearing&#10;&#10;Description generated with very high confidence">
            <a:extLst>
              <a:ext uri="{FF2B5EF4-FFF2-40B4-BE49-F238E27FC236}">
                <a16:creationId xmlns:a16="http://schemas.microsoft.com/office/drawing/2014/main" id="{9999BE45-3018-4BED-A0BC-5E41724ACF40}"/>
              </a:ext>
            </a:extLst>
          </p:cNvPr>
          <p:cNvPicPr>
            <a:picLocks noChangeAspect="1"/>
          </p:cNvPicPr>
          <p:nvPr/>
        </p:nvPicPr>
        <p:blipFill>
          <a:blip r:embed="rId5"/>
          <a:stretch>
            <a:fillRect/>
          </a:stretch>
        </p:blipFill>
        <p:spPr>
          <a:xfrm>
            <a:off x="8838790" y="1820815"/>
            <a:ext cx="1293919" cy="1954081"/>
          </a:xfrm>
          <a:prstGeom prst="rect">
            <a:avLst/>
          </a:prstGeom>
        </p:spPr>
      </p:pic>
      <p:pic>
        <p:nvPicPr>
          <p:cNvPr id="10" name="Picture 10" descr="A picture containing green, board, skiing, walking&#10;&#10;Description generated with very high confidence">
            <a:extLst>
              <a:ext uri="{FF2B5EF4-FFF2-40B4-BE49-F238E27FC236}">
                <a16:creationId xmlns:a16="http://schemas.microsoft.com/office/drawing/2014/main" id="{5E75DD4A-C92B-405B-9D74-25D5030D3E4D}"/>
              </a:ext>
            </a:extLst>
          </p:cNvPr>
          <p:cNvPicPr>
            <a:picLocks noChangeAspect="1"/>
          </p:cNvPicPr>
          <p:nvPr/>
        </p:nvPicPr>
        <p:blipFill>
          <a:blip r:embed="rId6"/>
          <a:stretch>
            <a:fillRect/>
          </a:stretch>
        </p:blipFill>
        <p:spPr>
          <a:xfrm>
            <a:off x="849211" y="4058413"/>
            <a:ext cx="1373187" cy="2080018"/>
          </a:xfrm>
          <a:prstGeom prst="rect">
            <a:avLst/>
          </a:prstGeom>
        </p:spPr>
      </p:pic>
      <p:pic>
        <p:nvPicPr>
          <p:cNvPr id="3" name="Picture 7" descr="A picture containing person, man, holding, player&#10;&#10;Description generated with very high confidence">
            <a:extLst>
              <a:ext uri="{FF2B5EF4-FFF2-40B4-BE49-F238E27FC236}">
                <a16:creationId xmlns:a16="http://schemas.microsoft.com/office/drawing/2014/main" id="{ABD17CE5-84A6-481C-A940-0B26E6453C03}"/>
              </a:ext>
            </a:extLst>
          </p:cNvPr>
          <p:cNvPicPr>
            <a:picLocks noChangeAspect="1"/>
          </p:cNvPicPr>
          <p:nvPr/>
        </p:nvPicPr>
        <p:blipFill>
          <a:blip r:embed="rId7"/>
          <a:stretch>
            <a:fillRect/>
          </a:stretch>
        </p:blipFill>
        <p:spPr>
          <a:xfrm>
            <a:off x="8746983" y="4332554"/>
            <a:ext cx="1143155" cy="1726943"/>
          </a:xfrm>
          <a:prstGeom prst="rect">
            <a:avLst/>
          </a:prstGeom>
        </p:spPr>
      </p:pic>
      <p:sp>
        <p:nvSpPr>
          <p:cNvPr id="8" name="TextBox 7"/>
          <p:cNvSpPr txBox="1"/>
          <p:nvPr/>
        </p:nvSpPr>
        <p:spPr>
          <a:xfrm>
            <a:off x="2222398" y="1752374"/>
            <a:ext cx="2068182" cy="2246769"/>
          </a:xfrm>
          <a:prstGeom prst="rect">
            <a:avLst/>
          </a:prstGeom>
          <a:noFill/>
        </p:spPr>
        <p:txBody>
          <a:bodyPr wrap="square" rtlCol="0">
            <a:spAutoFit/>
          </a:bodyPr>
          <a:lstStyle/>
          <a:p>
            <a:r>
              <a:rPr lang="en-GB" sz="1400" dirty="0">
                <a:solidFill>
                  <a:srgbClr val="006666"/>
                </a:solidFill>
              </a:rPr>
              <a:t>Crossover is an absorbing story that will appeal to basketball fans, despite strong US feel. Verse format makes for a quick read that still has emotional depth.  Twin brothers who are rivals both on and off the basketball court. </a:t>
            </a:r>
            <a:r>
              <a:rPr lang="en-GB" sz="1400" b="1" dirty="0"/>
              <a:t>AR 4.3</a:t>
            </a:r>
            <a:endParaRPr lang="en-GB" sz="1400" b="1" dirty="0">
              <a:effectLst/>
            </a:endParaRPr>
          </a:p>
        </p:txBody>
      </p:sp>
      <p:sp>
        <p:nvSpPr>
          <p:cNvPr id="9" name="TextBox 8"/>
          <p:cNvSpPr txBox="1"/>
          <p:nvPr/>
        </p:nvSpPr>
        <p:spPr>
          <a:xfrm>
            <a:off x="2219426" y="4034828"/>
            <a:ext cx="2218759" cy="2246769"/>
          </a:xfrm>
          <a:prstGeom prst="rect">
            <a:avLst/>
          </a:prstGeom>
          <a:noFill/>
        </p:spPr>
        <p:txBody>
          <a:bodyPr wrap="square" rtlCol="0">
            <a:spAutoFit/>
          </a:bodyPr>
          <a:lstStyle/>
          <a:p>
            <a:r>
              <a:rPr lang="en-GB" sz="1400" dirty="0">
                <a:solidFill>
                  <a:srgbClr val="006666"/>
                </a:solidFill>
              </a:rPr>
              <a:t>Verse format is light and easy to read. Charming tale with lots of word play, punning jokes and likeable male lead. More than a football story! A boy hoping to make it to the world of big league football is set back by the break up of his parents.</a:t>
            </a:r>
            <a:r>
              <a:rPr lang="en-GB" sz="1400" dirty="0"/>
              <a:t> </a:t>
            </a:r>
            <a:r>
              <a:rPr lang="en-GB" sz="1400" b="1" dirty="0"/>
              <a:t>AR 3.9</a:t>
            </a:r>
            <a:endParaRPr lang="en-GB" sz="1400" b="1" dirty="0">
              <a:effectLst/>
            </a:endParaRPr>
          </a:p>
        </p:txBody>
      </p:sp>
      <p:sp>
        <p:nvSpPr>
          <p:cNvPr id="11" name="TextBox 10"/>
          <p:cNvSpPr txBox="1"/>
          <p:nvPr/>
        </p:nvSpPr>
        <p:spPr>
          <a:xfrm>
            <a:off x="5625673" y="1716341"/>
            <a:ext cx="3121310" cy="2031325"/>
          </a:xfrm>
          <a:prstGeom prst="rect">
            <a:avLst/>
          </a:prstGeom>
          <a:noFill/>
        </p:spPr>
        <p:txBody>
          <a:bodyPr wrap="square" rtlCol="0">
            <a:spAutoFit/>
          </a:bodyPr>
          <a:lstStyle/>
          <a:p>
            <a:r>
              <a:rPr lang="en-GB" sz="1400" dirty="0">
                <a:solidFill>
                  <a:srgbClr val="006666"/>
                </a:solidFill>
              </a:rPr>
              <a:t>A group of boys use football to prove themselves. Ash is always the goalie- and he hates it. Determined to be a striker, he joins </a:t>
            </a:r>
            <a:r>
              <a:rPr lang="en-GB" sz="1400" dirty="0" err="1">
                <a:solidFill>
                  <a:srgbClr val="006666"/>
                </a:solidFill>
              </a:rPr>
              <a:t>Cas's</a:t>
            </a:r>
            <a:r>
              <a:rPr lang="en-GB" sz="1400" dirty="0">
                <a:solidFill>
                  <a:srgbClr val="006666"/>
                </a:solidFill>
              </a:rPr>
              <a:t> tough free-for-all game outside of school. Playing up front at last, he's happy - until the challenge match arrives. Suddenly everything's at stake for </a:t>
            </a:r>
            <a:r>
              <a:rPr lang="en-GB" sz="1400" dirty="0" err="1">
                <a:solidFill>
                  <a:srgbClr val="006666"/>
                </a:solidFill>
              </a:rPr>
              <a:t>Cas</a:t>
            </a:r>
            <a:r>
              <a:rPr lang="en-GB" sz="1400" dirty="0">
                <a:solidFill>
                  <a:srgbClr val="006666"/>
                </a:solidFill>
              </a:rPr>
              <a:t> and he wants Ash to play in goal </a:t>
            </a:r>
          </a:p>
        </p:txBody>
      </p:sp>
      <p:sp>
        <p:nvSpPr>
          <p:cNvPr id="12" name="TextBox 11"/>
          <p:cNvSpPr txBox="1"/>
          <p:nvPr/>
        </p:nvSpPr>
        <p:spPr>
          <a:xfrm>
            <a:off x="5604316" y="3774896"/>
            <a:ext cx="2760983" cy="2462213"/>
          </a:xfrm>
          <a:prstGeom prst="rect">
            <a:avLst/>
          </a:prstGeom>
          <a:noFill/>
        </p:spPr>
        <p:txBody>
          <a:bodyPr wrap="square" rtlCol="0">
            <a:spAutoFit/>
          </a:bodyPr>
          <a:lstStyle/>
          <a:p>
            <a:r>
              <a:rPr lang="en-GB" sz="1400" dirty="0">
                <a:solidFill>
                  <a:srgbClr val="006666"/>
                </a:solidFill>
              </a:rPr>
              <a:t>Compelling &amp; thought-provoking read. A tale of two boys - one a Catholic, one a Protestant - whose attempt to help an outsider is set against the sectarian prejudices around them in Glasgow when the annual Orange Walks begin. A tale about two boys who must find their own answers - and their own way forward - in a world divided by differences. </a:t>
            </a:r>
            <a:r>
              <a:rPr lang="en-GB" sz="1400" b="1" dirty="0"/>
              <a:t>AR 4.3</a:t>
            </a:r>
            <a:endParaRPr lang="en-GB" sz="1400" b="1" dirty="0">
              <a:effectLst/>
            </a:endParaRPr>
          </a:p>
        </p:txBody>
      </p:sp>
      <p:sp>
        <p:nvSpPr>
          <p:cNvPr id="13" name="TextBox 12"/>
          <p:cNvSpPr txBox="1"/>
          <p:nvPr/>
        </p:nvSpPr>
        <p:spPr>
          <a:xfrm>
            <a:off x="9913114" y="4772722"/>
            <a:ext cx="2032605" cy="954107"/>
          </a:xfrm>
          <a:prstGeom prst="rect">
            <a:avLst/>
          </a:prstGeom>
          <a:noFill/>
        </p:spPr>
        <p:txBody>
          <a:bodyPr wrap="square" rtlCol="0">
            <a:spAutoFit/>
          </a:bodyPr>
          <a:lstStyle/>
          <a:p>
            <a:r>
              <a:rPr lang="en-GB" sz="1400" dirty="0" err="1">
                <a:solidFill>
                  <a:srgbClr val="006666"/>
                </a:solidFill>
              </a:rPr>
              <a:t>Pacy</a:t>
            </a:r>
            <a:r>
              <a:rPr lang="en-GB" sz="1400" dirty="0">
                <a:solidFill>
                  <a:srgbClr val="006666"/>
                </a:solidFill>
              </a:rPr>
              <a:t>, flowing adventure. 1</a:t>
            </a:r>
            <a:r>
              <a:rPr lang="en-GB" sz="1400" baseline="30000" dirty="0">
                <a:solidFill>
                  <a:srgbClr val="006666"/>
                </a:solidFill>
              </a:rPr>
              <a:t>st</a:t>
            </a:r>
            <a:r>
              <a:rPr lang="en-GB" sz="1400" dirty="0">
                <a:solidFill>
                  <a:srgbClr val="006666"/>
                </a:solidFill>
              </a:rPr>
              <a:t> in a series. A soccer fan investigates a football hero's kidnapping. </a:t>
            </a:r>
            <a:r>
              <a:rPr lang="en-GB" sz="1400" b="1" dirty="0"/>
              <a:t>AR 3.7</a:t>
            </a:r>
            <a:endParaRPr lang="en-GB" sz="1400" b="1" dirty="0">
              <a:effectLst/>
            </a:endParaRPr>
          </a:p>
        </p:txBody>
      </p:sp>
      <p:sp>
        <p:nvSpPr>
          <p:cNvPr id="14" name="TextBox 13"/>
          <p:cNvSpPr txBox="1"/>
          <p:nvPr/>
        </p:nvSpPr>
        <p:spPr>
          <a:xfrm>
            <a:off x="10167553" y="1811644"/>
            <a:ext cx="1901942" cy="2246769"/>
          </a:xfrm>
          <a:prstGeom prst="rect">
            <a:avLst/>
          </a:prstGeom>
          <a:noFill/>
        </p:spPr>
        <p:txBody>
          <a:bodyPr wrap="square" rtlCol="0">
            <a:spAutoFit/>
          </a:bodyPr>
          <a:lstStyle/>
          <a:p>
            <a:r>
              <a:rPr lang="en-GB" sz="1400" dirty="0">
                <a:solidFill>
                  <a:srgbClr val="006666"/>
                </a:solidFill>
              </a:rPr>
              <a:t>When Steven's mother wants him to move with her to a new town he can't decide between playing rugby league or rugby union and leaving his dad behind. One game,</a:t>
            </a:r>
            <a:br>
              <a:rPr lang="en-GB" sz="1400" dirty="0">
                <a:solidFill>
                  <a:srgbClr val="006666"/>
                </a:solidFill>
              </a:rPr>
            </a:br>
            <a:r>
              <a:rPr lang="en-GB" sz="1400" dirty="0">
                <a:solidFill>
                  <a:srgbClr val="006666"/>
                </a:solidFill>
              </a:rPr>
              <a:t>Two codes, One choice </a:t>
            </a:r>
            <a:r>
              <a:rPr lang="en-GB" sz="1400" b="1" dirty="0"/>
              <a:t>AR 3.2</a:t>
            </a:r>
          </a:p>
        </p:txBody>
      </p:sp>
    </p:spTree>
    <p:extLst>
      <p:ext uri="{BB962C8B-B14F-4D97-AF65-F5344CB8AC3E}">
        <p14:creationId xmlns:p14="http://schemas.microsoft.com/office/powerpoint/2010/main" val="4387964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673D31-DFE4-492E-83FE-E3704335F2C7}"/>
              </a:ext>
            </a:extLst>
          </p:cNvPr>
          <p:cNvSpPr>
            <a:spLocks noGrp="1"/>
          </p:cNvSpPr>
          <p:nvPr>
            <p:ph type="title"/>
          </p:nvPr>
        </p:nvSpPr>
        <p:spPr/>
        <p:txBody>
          <a:bodyPr/>
          <a:lstStyle/>
          <a:p>
            <a:r>
              <a:rPr lang="en-US" b="1">
                <a:solidFill>
                  <a:srgbClr val="006666"/>
                </a:solidFill>
                <a:cs typeface="Calibri Light"/>
              </a:rPr>
              <a:t>Family / Teen/ Friendship / Difference</a:t>
            </a:r>
            <a:endParaRPr lang="en-US" b="1" dirty="0">
              <a:solidFill>
                <a:srgbClr val="006666"/>
              </a:solidFill>
              <a:cs typeface="Calibri Light"/>
            </a:endParaRPr>
          </a:p>
        </p:txBody>
      </p:sp>
      <p:pic>
        <p:nvPicPr>
          <p:cNvPr id="3" name="Picture 3" descr="A yellow sign&#10;&#10;Description generated with high confidence">
            <a:extLst>
              <a:ext uri="{FF2B5EF4-FFF2-40B4-BE49-F238E27FC236}">
                <a16:creationId xmlns:a16="http://schemas.microsoft.com/office/drawing/2014/main" id="{F7B12765-9250-4D74-92CD-C7CB7499A5E7}"/>
              </a:ext>
            </a:extLst>
          </p:cNvPr>
          <p:cNvPicPr>
            <a:picLocks noGrp="1" noChangeAspect="1"/>
          </p:cNvPicPr>
          <p:nvPr>
            <p:ph idx="1"/>
          </p:nvPr>
        </p:nvPicPr>
        <p:blipFill>
          <a:blip r:embed="rId2"/>
          <a:stretch>
            <a:fillRect/>
          </a:stretch>
        </p:blipFill>
        <p:spPr>
          <a:xfrm>
            <a:off x="139780" y="1806335"/>
            <a:ext cx="1160985" cy="1748599"/>
          </a:xfrm>
        </p:spPr>
      </p:pic>
      <p:pic>
        <p:nvPicPr>
          <p:cNvPr id="4" name="Picture 4" descr="A close up of a sign&#10;&#10;Description generated with high confidence">
            <a:extLst>
              <a:ext uri="{FF2B5EF4-FFF2-40B4-BE49-F238E27FC236}">
                <a16:creationId xmlns:a16="http://schemas.microsoft.com/office/drawing/2014/main" id="{18A48E0B-7868-4B4E-B7B2-33DDB4F6851A}"/>
              </a:ext>
            </a:extLst>
          </p:cNvPr>
          <p:cNvPicPr>
            <a:picLocks noChangeAspect="1"/>
          </p:cNvPicPr>
          <p:nvPr/>
        </p:nvPicPr>
        <p:blipFill>
          <a:blip r:embed="rId3"/>
          <a:stretch>
            <a:fillRect/>
          </a:stretch>
        </p:blipFill>
        <p:spPr>
          <a:xfrm>
            <a:off x="6436024" y="1737361"/>
            <a:ext cx="1066498" cy="1663762"/>
          </a:xfrm>
          <a:prstGeom prst="rect">
            <a:avLst/>
          </a:prstGeom>
        </p:spPr>
      </p:pic>
      <p:pic>
        <p:nvPicPr>
          <p:cNvPr id="6" name="Picture 7" descr="A picture containing box, food&#10;&#10;Description generated with very high confidence">
            <a:extLst>
              <a:ext uri="{FF2B5EF4-FFF2-40B4-BE49-F238E27FC236}">
                <a16:creationId xmlns:a16="http://schemas.microsoft.com/office/drawing/2014/main" id="{4E61C539-9238-4BCF-8DBF-BD26199A92C4}"/>
              </a:ext>
            </a:extLst>
          </p:cNvPr>
          <p:cNvPicPr>
            <a:picLocks noChangeAspect="1"/>
          </p:cNvPicPr>
          <p:nvPr/>
        </p:nvPicPr>
        <p:blipFill>
          <a:blip r:embed="rId4"/>
          <a:stretch>
            <a:fillRect/>
          </a:stretch>
        </p:blipFill>
        <p:spPr>
          <a:xfrm>
            <a:off x="7497480" y="4199393"/>
            <a:ext cx="1193141" cy="1802942"/>
          </a:xfrm>
          <a:prstGeom prst="rect">
            <a:avLst/>
          </a:prstGeom>
        </p:spPr>
      </p:pic>
      <p:pic>
        <p:nvPicPr>
          <p:cNvPr id="8" name="Picture 8" descr="A close up of a sign&#10;&#10;Description generated with very high confidence">
            <a:extLst>
              <a:ext uri="{FF2B5EF4-FFF2-40B4-BE49-F238E27FC236}">
                <a16:creationId xmlns:a16="http://schemas.microsoft.com/office/drawing/2014/main" id="{D9AB90A9-154C-44F8-B934-07242D0F4680}"/>
              </a:ext>
            </a:extLst>
          </p:cNvPr>
          <p:cNvPicPr>
            <a:picLocks noChangeAspect="1"/>
          </p:cNvPicPr>
          <p:nvPr/>
        </p:nvPicPr>
        <p:blipFill>
          <a:blip r:embed="rId5"/>
          <a:stretch>
            <a:fillRect/>
          </a:stretch>
        </p:blipFill>
        <p:spPr>
          <a:xfrm>
            <a:off x="3186129" y="1781307"/>
            <a:ext cx="1161047" cy="1757944"/>
          </a:xfrm>
          <a:prstGeom prst="rect">
            <a:avLst/>
          </a:prstGeom>
        </p:spPr>
      </p:pic>
      <p:pic>
        <p:nvPicPr>
          <p:cNvPr id="9" name="Picture 9" descr="A drawing of a cartoon character&#10;&#10;Description generated with high confidence">
            <a:extLst>
              <a:ext uri="{FF2B5EF4-FFF2-40B4-BE49-F238E27FC236}">
                <a16:creationId xmlns:a16="http://schemas.microsoft.com/office/drawing/2014/main" id="{727E6631-41AF-4E97-BAAA-DCB6072E54C8}"/>
              </a:ext>
            </a:extLst>
          </p:cNvPr>
          <p:cNvPicPr>
            <a:picLocks noChangeAspect="1"/>
          </p:cNvPicPr>
          <p:nvPr/>
        </p:nvPicPr>
        <p:blipFill>
          <a:blip r:embed="rId6"/>
          <a:stretch>
            <a:fillRect/>
          </a:stretch>
        </p:blipFill>
        <p:spPr>
          <a:xfrm>
            <a:off x="3889932" y="3765214"/>
            <a:ext cx="1115762" cy="1697005"/>
          </a:xfrm>
          <a:prstGeom prst="rect">
            <a:avLst/>
          </a:prstGeom>
        </p:spPr>
      </p:pic>
      <p:pic>
        <p:nvPicPr>
          <p:cNvPr id="12" name="Picture 12" descr="A picture containing food&#10;&#10;Description generated with very high confidence">
            <a:extLst>
              <a:ext uri="{FF2B5EF4-FFF2-40B4-BE49-F238E27FC236}">
                <a16:creationId xmlns:a16="http://schemas.microsoft.com/office/drawing/2014/main" id="{6DD5A6FF-EB5B-4687-9A26-253CF79981FA}"/>
              </a:ext>
            </a:extLst>
          </p:cNvPr>
          <p:cNvPicPr>
            <a:picLocks noChangeAspect="1"/>
          </p:cNvPicPr>
          <p:nvPr/>
        </p:nvPicPr>
        <p:blipFill>
          <a:blip r:embed="rId7"/>
          <a:stretch>
            <a:fillRect/>
          </a:stretch>
        </p:blipFill>
        <p:spPr>
          <a:xfrm>
            <a:off x="139780" y="4044619"/>
            <a:ext cx="1143286" cy="1753613"/>
          </a:xfrm>
          <a:prstGeom prst="rect">
            <a:avLst/>
          </a:prstGeom>
        </p:spPr>
      </p:pic>
      <p:sp>
        <p:nvSpPr>
          <p:cNvPr id="15" name="TextBox 14"/>
          <p:cNvSpPr txBox="1"/>
          <p:nvPr/>
        </p:nvSpPr>
        <p:spPr>
          <a:xfrm>
            <a:off x="1300765" y="1806335"/>
            <a:ext cx="1955391" cy="1815882"/>
          </a:xfrm>
          <a:prstGeom prst="rect">
            <a:avLst/>
          </a:prstGeom>
          <a:noFill/>
        </p:spPr>
        <p:txBody>
          <a:bodyPr wrap="square" rtlCol="0">
            <a:spAutoFit/>
          </a:bodyPr>
          <a:lstStyle/>
          <a:p>
            <a:r>
              <a:rPr lang="en-GB" sz="1400" dirty="0">
                <a:solidFill>
                  <a:srgbClr val="006666"/>
                </a:solidFill>
              </a:rPr>
              <a:t>A teen girl's life is turned upside down when her estranged mother returns from America after 11 years. Story is tender and well written – a wonderful read.</a:t>
            </a:r>
            <a:r>
              <a:rPr lang="en-GB" sz="1400" dirty="0"/>
              <a:t> </a:t>
            </a:r>
            <a:r>
              <a:rPr lang="en-GB" sz="1400" b="1" dirty="0"/>
              <a:t>AR 3.8 </a:t>
            </a:r>
          </a:p>
        </p:txBody>
      </p:sp>
      <p:sp>
        <p:nvSpPr>
          <p:cNvPr id="16" name="TextBox 15"/>
          <p:cNvSpPr txBox="1"/>
          <p:nvPr/>
        </p:nvSpPr>
        <p:spPr>
          <a:xfrm>
            <a:off x="1276001" y="3980658"/>
            <a:ext cx="2593472" cy="2246769"/>
          </a:xfrm>
          <a:prstGeom prst="rect">
            <a:avLst/>
          </a:prstGeom>
          <a:noFill/>
        </p:spPr>
        <p:txBody>
          <a:bodyPr wrap="square" rtlCol="0">
            <a:spAutoFit/>
          </a:bodyPr>
          <a:lstStyle/>
          <a:p>
            <a:r>
              <a:rPr lang="en-GB" sz="1400" dirty="0" err="1">
                <a:solidFill>
                  <a:srgbClr val="006666"/>
                </a:solidFill>
              </a:rPr>
              <a:t>Dother</a:t>
            </a:r>
            <a:r>
              <a:rPr lang="en-GB" sz="1400" dirty="0">
                <a:solidFill>
                  <a:srgbClr val="006666"/>
                </a:solidFill>
              </a:rPr>
              <a:t> Hall Performing Arts College is not quite the showbiz experience Tallulah was expecting. But once her mates turn up and they start their summer course things are bound to perk up. Entertaining and amusing with spot-on teenage angst &amp; a wacky supporting cast. </a:t>
            </a:r>
          </a:p>
          <a:p>
            <a:r>
              <a:rPr lang="en-GB" sz="1400" b="1" dirty="0"/>
              <a:t>AR 4.2</a:t>
            </a:r>
          </a:p>
        </p:txBody>
      </p:sp>
      <p:sp>
        <p:nvSpPr>
          <p:cNvPr id="17" name="TextBox 16"/>
          <p:cNvSpPr txBox="1"/>
          <p:nvPr/>
        </p:nvSpPr>
        <p:spPr>
          <a:xfrm>
            <a:off x="4347175" y="1737360"/>
            <a:ext cx="2209741" cy="1815882"/>
          </a:xfrm>
          <a:prstGeom prst="rect">
            <a:avLst/>
          </a:prstGeom>
          <a:noFill/>
        </p:spPr>
        <p:txBody>
          <a:bodyPr wrap="square" rtlCol="0">
            <a:spAutoFit/>
          </a:bodyPr>
          <a:lstStyle/>
          <a:p>
            <a:r>
              <a:rPr lang="en-GB" sz="1400" dirty="0">
                <a:solidFill>
                  <a:srgbClr val="006666"/>
                </a:solidFill>
              </a:rPr>
              <a:t>Izzie is cool, bright and sassy. And when she meets the gorgeous Mark, she's on a real high. He's divine. And he likes her! But why doesn't he call when he says he will? </a:t>
            </a:r>
            <a:r>
              <a:rPr lang="en-GB" sz="1400" b="1" dirty="0"/>
              <a:t>AR 3.8</a:t>
            </a:r>
            <a:br>
              <a:rPr lang="en-GB" sz="1400" b="1" dirty="0"/>
            </a:br>
            <a:endParaRPr lang="en-GB" sz="1400" b="1" dirty="0"/>
          </a:p>
        </p:txBody>
      </p:sp>
      <p:sp>
        <p:nvSpPr>
          <p:cNvPr id="18" name="TextBox 17"/>
          <p:cNvSpPr txBox="1"/>
          <p:nvPr/>
        </p:nvSpPr>
        <p:spPr>
          <a:xfrm>
            <a:off x="5005694" y="3716172"/>
            <a:ext cx="2089658" cy="2677656"/>
          </a:xfrm>
          <a:prstGeom prst="rect">
            <a:avLst/>
          </a:prstGeom>
          <a:noFill/>
        </p:spPr>
        <p:txBody>
          <a:bodyPr wrap="square" rtlCol="0" anchor="t">
            <a:spAutoFit/>
          </a:bodyPr>
          <a:lstStyle/>
          <a:p>
            <a:r>
              <a:rPr lang="en-GB" sz="1400" dirty="0">
                <a:solidFill>
                  <a:srgbClr val="006666"/>
                </a:solidFill>
              </a:rPr>
              <a:t>A boy falls in loves with a girl who has an eccentric personality and finds it difficult to fit in with normal society. “Stargirl" is a classic of our time that celebrates being true to ourselves and the thrill of first love. A life-changing read that touches souls of all ages.  </a:t>
            </a:r>
            <a:r>
              <a:rPr lang="en-GB" sz="1400" b="1" dirty="0"/>
              <a:t>AR 4.2</a:t>
            </a:r>
          </a:p>
        </p:txBody>
      </p:sp>
      <p:sp>
        <p:nvSpPr>
          <p:cNvPr id="19" name="TextBox 18"/>
          <p:cNvSpPr txBox="1"/>
          <p:nvPr/>
        </p:nvSpPr>
        <p:spPr>
          <a:xfrm>
            <a:off x="7555371" y="1729341"/>
            <a:ext cx="4071997" cy="2246769"/>
          </a:xfrm>
          <a:prstGeom prst="rect">
            <a:avLst/>
          </a:prstGeom>
          <a:noFill/>
        </p:spPr>
        <p:txBody>
          <a:bodyPr wrap="square" rtlCol="0">
            <a:spAutoFit/>
          </a:bodyPr>
          <a:lstStyle/>
          <a:p>
            <a:r>
              <a:rPr lang="en-GB" sz="1400" dirty="0">
                <a:solidFill>
                  <a:srgbClr val="006666"/>
                </a:solidFill>
              </a:rPr>
              <a:t>A sweet, warm, reassuring story, dealing with some big issues. A young girl gains confidence when she performs her poem at the school contest.</a:t>
            </a:r>
            <a:br>
              <a:rPr lang="en-GB" sz="1400" dirty="0">
                <a:solidFill>
                  <a:srgbClr val="006666"/>
                </a:solidFill>
              </a:rPr>
            </a:br>
            <a:r>
              <a:rPr lang="en-GB" sz="1400" dirty="0">
                <a:solidFill>
                  <a:srgbClr val="006666"/>
                </a:solidFill>
              </a:rPr>
              <a:t>Angelica (nicknamed Jelly), aged 11, is the life and soul of the classroom. She's popular and great at doing impressions. She's also overweight. She's learned to deal with the put-downs by brushing them off and pretending she finds it all very funny - while making up poems and writing her private worries in a notebook. </a:t>
            </a:r>
            <a:r>
              <a:rPr lang="en-GB" sz="1400" b="1" dirty="0"/>
              <a:t>AR 4.4</a:t>
            </a:r>
          </a:p>
        </p:txBody>
      </p:sp>
      <p:sp>
        <p:nvSpPr>
          <p:cNvPr id="5" name="TextBox 4">
            <a:extLst>
              <a:ext uri="{FF2B5EF4-FFF2-40B4-BE49-F238E27FC236}">
                <a16:creationId xmlns:a16="http://schemas.microsoft.com/office/drawing/2014/main" id="{AC9137C0-7EB4-40D5-93F7-7D437AA46612}"/>
              </a:ext>
            </a:extLst>
          </p:cNvPr>
          <p:cNvSpPr txBox="1"/>
          <p:nvPr/>
        </p:nvSpPr>
        <p:spPr>
          <a:xfrm>
            <a:off x="8793192" y="4149306"/>
            <a:ext cx="2743200"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400" dirty="0">
                <a:solidFill>
                  <a:srgbClr val="006666"/>
                </a:solidFill>
                <a:ea typeface="+mn-lt"/>
                <a:cs typeface="+mn-lt"/>
              </a:rPr>
              <a:t>Follow Nikki's life through sketches, doodles and diary entries as she starts her new school, battles with her mum for an iPhone and meets her arch-</a:t>
            </a:r>
            <a:r>
              <a:rPr lang="en-GB" sz="1400" dirty="0" err="1">
                <a:solidFill>
                  <a:srgbClr val="006666"/>
                </a:solidFill>
                <a:ea typeface="+mn-lt"/>
                <a:cs typeface="+mn-lt"/>
              </a:rPr>
              <a:t>nemisis</a:t>
            </a:r>
            <a:r>
              <a:rPr lang="en-GB" sz="1400" dirty="0">
                <a:solidFill>
                  <a:srgbClr val="006666"/>
                </a:solidFill>
                <a:ea typeface="+mn-lt"/>
                <a:cs typeface="+mn-lt"/>
              </a:rPr>
              <a:t>, the school's queen bee, Mackenzie. First in the series. </a:t>
            </a:r>
            <a:r>
              <a:rPr lang="en-GB" sz="1400" b="1" dirty="0">
                <a:ea typeface="+mn-lt"/>
                <a:cs typeface="+mn-lt"/>
              </a:rPr>
              <a:t>AR 5.4</a:t>
            </a:r>
          </a:p>
          <a:p>
            <a:endParaRPr lang="en-GB" sz="1400" b="1" dirty="0">
              <a:cs typeface="Calibri"/>
            </a:endParaRPr>
          </a:p>
        </p:txBody>
      </p:sp>
    </p:spTree>
    <p:extLst>
      <p:ext uri="{BB962C8B-B14F-4D97-AF65-F5344CB8AC3E}">
        <p14:creationId xmlns:p14="http://schemas.microsoft.com/office/powerpoint/2010/main" val="4175862740"/>
      </p:ext>
    </p:extLst>
  </p:cSld>
  <p:clrMapOvr>
    <a:masterClrMapping/>
  </p:clrMapOvr>
</p:sld>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docProps/app.xml><?xml version="1.0" encoding="utf-8"?>
<Properties xmlns="http://schemas.openxmlformats.org/officeDocument/2006/extended-properties" xmlns:vt="http://schemas.openxmlformats.org/officeDocument/2006/docPropsVTypes">
  <Template>Retrospect</Template>
  <TotalTime>158</TotalTime>
  <Words>1942</Words>
  <Application>Microsoft Office PowerPoint</Application>
  <PresentationFormat>Widescreen</PresentationFormat>
  <Paragraphs>87</Paragraphs>
  <Slides>11</Slides>
  <Notes>0</Notes>
  <HiddenSlides>0</HiddenSlides>
  <MMClips>0</MMClips>
  <ScaleCrop>false</ScaleCrop>
  <HeadingPairs>
    <vt:vector size="4" baseType="variant">
      <vt:variant>
        <vt:lpstr>Theme</vt:lpstr>
      </vt:variant>
      <vt:variant>
        <vt:i4>1</vt:i4>
      </vt:variant>
      <vt:variant>
        <vt:lpstr>Slide Titles</vt:lpstr>
      </vt:variant>
      <vt:variant>
        <vt:i4>11</vt:i4>
      </vt:variant>
    </vt:vector>
  </HeadingPairs>
  <TitlesOfParts>
    <vt:vector size="12" baseType="lpstr">
      <vt:lpstr>Retrospect</vt:lpstr>
      <vt:lpstr>Ian Gow Memorial Library</vt:lpstr>
      <vt:lpstr>Suspense / Mystery / Thriller/ Adventure</vt:lpstr>
      <vt:lpstr>PowerPoint Presentation</vt:lpstr>
      <vt:lpstr>War / Historical</vt:lpstr>
      <vt:lpstr>Humour / Funny</vt:lpstr>
      <vt:lpstr>Fantasy/ Dystopia/ Science Fiction</vt:lpstr>
      <vt:lpstr>Ghost / Horror</vt:lpstr>
      <vt:lpstr>Sport</vt:lpstr>
      <vt:lpstr>Family / Teen/ Friendship / Difference</vt:lpstr>
      <vt:lpstr>Other Recommended Reads...</vt:lpstr>
      <vt:lpstr>Mrs Boyd, the School Librarian, welcomes all of your own recommendations and book reviews. Let her know what you are reading and if you enjoyed it.  If you need help choosing a book, please ask and she will be happy to help.</vt:lpstr>
    </vt:vector>
  </TitlesOfParts>
  <Company>C2k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Ian Gow Memorial Library</dc:title>
  <dc:creator>H Boyd</dc:creator>
  <cp:lastModifiedBy>J Beattie</cp:lastModifiedBy>
  <cp:revision>1209</cp:revision>
  <dcterms:created xsi:type="dcterms:W3CDTF">2020-05-21T12:00:35Z</dcterms:created>
  <dcterms:modified xsi:type="dcterms:W3CDTF">2020-06-07T18:23:34Z</dcterms:modified>
</cp:coreProperties>
</file>