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6E"/>
    <a:srgbClr val="FF3399"/>
    <a:srgbClr val="F99107"/>
    <a:srgbClr val="9E3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4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7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5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9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1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63CF-E425-4AC2-9C44-FAF2E8FBEBA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6B71-4876-49A7-B50B-1C7497A7B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33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e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microlibrarian.net/dol/api/dol/image/0/0/0/9781407168050.png&amp;height=110&amp;width=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77" y="5262730"/>
            <a:ext cx="1059496" cy="13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microlibrarian.net/dol/api/dol/image/0/0/0/9780007554485.png&amp;height=110&amp;width=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8" y="188747"/>
            <a:ext cx="997270" cy="15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microlibrarian.net/dol/api/dol/image/0/0/0/9781408855683.png&amp;height=110&amp;width=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7" y="3577883"/>
            <a:ext cx="1021846" cy="15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microlibrarian.net/dol/api/dol/image/0/0/0/9781842999448.png&amp;height=110&amp;width=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02" y="5314159"/>
            <a:ext cx="934696" cy="14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microlibrarian.net/dol/api/dol/image/0/0/0/9781529050509.png&amp;height=110&amp;width=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81" y="3542706"/>
            <a:ext cx="1046430" cy="16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microlibrarian.net/dol/api/dol/image/0/0/0/9781472963505.png&amp;height=110&amp;width=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4" y="5240642"/>
            <a:ext cx="984970" cy="15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microlibrarian.net/dol/api/dol/image/0/0/0/9781783449668.png&amp;height=110&amp;width=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06" y="3542706"/>
            <a:ext cx="1022898" cy="1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.microlibrarian.net/dol/api/dol/image/0/0/0/9781471408472.png&amp;height=110&amp;width=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37" y="3532169"/>
            <a:ext cx="1005817" cy="1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.microlibrarian.net/dol/api/dol/image/0/0/0/9781912417186.png&amp;height=110&amp;width=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1" y="1811631"/>
            <a:ext cx="1029997" cy="16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k Days (Skulduggery Pleasant, #4) by Derek Land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96" y="183887"/>
            <a:ext cx="1030712" cy="15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020353.microlibrarian.net/handlers/image.ashx?type=resource&amp;width=60&amp;height=90&amp;id=aa6e9099-26d2-4ec2-aa78-cc134e83a0d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08" y="3561238"/>
            <a:ext cx="941471" cy="14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020353.microlibrarian.net/handlers/image.ashx?type=resource&amp;width=60&amp;height=90&amp;id=a8eb456f-d2b5-4348-ad8b-eeb20550f3a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08" y="1886503"/>
            <a:ext cx="987183" cy="1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u020353.microlibrarian.net/handlers/image.ashx?type=resource&amp;width=60&amp;height=90&amp;id=79acb364-063a-4f11-828e-546be0eff89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87" y="145675"/>
            <a:ext cx="987919" cy="15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u020353.microlibrarian.net/handlers/image.ashx?type=resource&amp;width=60&amp;height=90&amp;id=8435ab15-c5fb-41d6-8f9e-6240787ac8b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98" y="1864268"/>
            <a:ext cx="990217" cy="15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u020353.microlibrarian.net/handlers/image.ashx?type=resource&amp;width=60&amp;height=90&amp;id=ed383cb4-55ab-45d0-97ca-ba4e9e6593f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29" y="173356"/>
            <a:ext cx="980528" cy="15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u020353.microlibrarian.net/handlers/image.ashx?type=resource&amp;width=60&amp;height=90&amp;id=70d055f4-f307-4d07-820d-e851bfc8488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01" y="5243183"/>
            <a:ext cx="976297" cy="15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u020353.microlibrarian.net/handlers/image.ashx?type=resource&amp;width=60&amp;height=90&amp;id=3aaf9879-daf8-4edb-825a-f2f866385f7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8" y="1864268"/>
            <a:ext cx="1027032" cy="15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u020353.microlibrarian.net/handlers/image.ashx?type=resource&amp;width=60&amp;height=90&amp;id=fed59c50-968e-4e09-93f7-6e19eb5c31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033" y="5222161"/>
            <a:ext cx="973793" cy="14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u020353.microlibrarian.net/handlers/image.ashx?type=resource&amp;width=60&amp;height=90&amp;id=e27718eb-690e-4eec-af1a-5a51e920c20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06" y="173356"/>
            <a:ext cx="988160" cy="15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u020353.microlibrarian.net/handlers/image.ashx?type=resource&amp;width=60&amp;height=90&amp;id=0b547472-5c0d-42a1-9832-1307f6c45e3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689" y="1855017"/>
            <a:ext cx="985817" cy="15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u020353.microlibrarian.net/handlers/image.ashx?type=resource&amp;width=60&amp;height=90&amp;id=08bc4012-255b-4ffd-a106-6da6c0573ae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8" y="5127598"/>
            <a:ext cx="956340" cy="14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u020353.microlibrarian.net/handlers/image.ashx?type=resource&amp;width=60&amp;height=90&amp;id=96431fbc-e065-45ea-88b7-42ba9a3f6ccb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86" y="3473246"/>
            <a:ext cx="965215" cy="15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u020353.microlibrarian.net/handlers/image.ashx?type=resource&amp;width=60&amp;height=90&amp;id=a2e1bd86-8c41-4849-acfc-3899d875839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17" y="1864269"/>
            <a:ext cx="936274" cy="14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u020353.microlibrarian.net/handlers/image.ashx?type=resource&amp;width=60&amp;height=90&amp;id=a7ed0127-9887-4569-bf32-7bb4102e42e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43" y="180990"/>
            <a:ext cx="987955" cy="1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dn.microlibrarian.net/dol/api/dol/image/0/0/0/9780141324913.png&amp;height=110&amp;width=5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73" y="3451148"/>
            <a:ext cx="1023779" cy="15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cdn.microlibrarian.net/dol/api/dol/image/0/0/0/9781444913507.png&amp;height=110&amp;width=5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35" y="159566"/>
            <a:ext cx="983176" cy="15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cdn.microlibrarian.net/dol/api/dol/image/0/0/0/9781840238402.png&amp;height=110&amp;width=5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35" y="1855017"/>
            <a:ext cx="993556" cy="1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u020353.microlibrarian.net/handlers/image.ashx?type=resource&amp;width=60&amp;height=90&amp;id=c8dfa2bf-fc40-4dfa-aebe-55260a21785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85" y="145675"/>
            <a:ext cx="975532" cy="1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u020353.microlibrarian.net/handlers/image.ashx?type=resource&amp;width=60&amp;height=90&amp;id=2e990efe-9f8d-4189-bbe8-8b02b87d3dd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07" y="162957"/>
            <a:ext cx="957627" cy="14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u020353.microlibrarian.net/handlers/image.ashx?type=resource&amp;width=60&amp;height=90&amp;id=351792fc-e2da-4ac0-8ff3-ccac97dadc8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4" y="1834414"/>
            <a:ext cx="964225" cy="14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u020353.microlibrarian.net/handlers/image.ashx?type=resource&amp;width=60&amp;height=90&amp;id=4bd6ebd5-8580-419f-9563-07732c5e925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25" y="5115287"/>
            <a:ext cx="951674" cy="14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s://u020353.microlibrarian.net/handlers/image.ashx?type=resource&amp;width=60&amp;height=90&amp;id=e4ca89d4-c913-4e7d-a76e-b2a681a04f6d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46" y="1802044"/>
            <a:ext cx="981088" cy="15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u020353.microlibrarian.net/handlers/image.ashx?type=resource&amp;width=60&amp;height=90&amp;id=4cfd28ec-b2bb-4cab-996b-5e3d2df17bed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68" y="5110653"/>
            <a:ext cx="953064" cy="14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u020353.microlibrarian.net/handlers/image.ashx?type=resource&amp;width=60&amp;height=90&amp;id=ea8f36cf-7305-4e8d-b913-8112ed25d13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55" y="5095197"/>
            <a:ext cx="964684" cy="14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https://u020353.microlibrarian.net/handlers/image.ashx?type=resource&amp;width=60&amp;height=90&amp;id=ab2a2b25-d590-4238-8b75-4bc5ca8e100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01" y="3451148"/>
            <a:ext cx="1010438" cy="15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https://u020353.microlibrarian.net/handlers/image.ashx?type=resource&amp;width=60&amp;height=90&amp;id=401310a6-7016-4d53-a8d1-33e9116fbcf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84" y="3451148"/>
            <a:ext cx="920886" cy="14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ttps://u020353.microlibrarian.net/handlers/image.ashx?type=resource&amp;width=60&amp;height=90&amp;id=2c49c758-faa7-4c98-8c35-960479128efd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7" y="3451148"/>
            <a:ext cx="1004329" cy="14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https://u020353.microlibrarian.net/handlers/image.ashx?type=resource&amp;width=60&amp;height=90&amp;id=b71f1213-fc9f-4303-a0f3-c28a164bbc5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66" y="145675"/>
            <a:ext cx="976944" cy="15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Great Gatsby, the; (Us Import Ed.): The Authorized Edition: Amazon.co.uk:  Fitzgerald, F. Scott: 9780743273565: Book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45" y="1827429"/>
            <a:ext cx="948611" cy="14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https://u020353.microlibrarian.net/handlers/image.ashx?type=resource&amp;width=60&amp;height=90&amp;id=507aeca7-4a4f-41be-8c81-0e47e3b50a8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5" y="136164"/>
            <a:ext cx="1003048" cy="15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https://u020353.microlibrarian.net/handlers/image.ashx?type=resource&amp;width=60&amp;height=90&amp;id=a9f5210d-652d-4418-94cd-62071540ac4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9" y="1811631"/>
            <a:ext cx="967474" cy="14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https://u020353.microlibrarian.net/handlers/image.ashx?type=resource&amp;width=60&amp;height=90&amp;id=0039f7ff-4ee3-45d0-bff0-1f3954d77f88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3" y="3453730"/>
            <a:ext cx="1032889" cy="13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0" descr="https://u020353.microlibrarian.net/handlers/image.ashx?type=resource&amp;width=60&amp;height=90&amp;id=f21489e6-5be9-454f-a7cc-e0d635f43535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0" y="5044529"/>
            <a:ext cx="987955" cy="1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https://u020353.microlibrarian.net/handlers/image.ashx?type=resource&amp;width=60&amp;height=90&amp;id=f530749d-583a-413b-a734-b9c4126ca7ca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49" y="5089122"/>
            <a:ext cx="925573" cy="14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70945" y="1426581"/>
            <a:ext cx="5534181" cy="36625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  <a:t>STRANGFORD LIBRARY</a:t>
            </a:r>
          </a:p>
          <a:p>
            <a:pPr algn="ctr"/>
            <a:r>
              <a:rPr lang="en-GB" sz="48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  <a:t>TOP</a:t>
            </a:r>
          </a:p>
          <a:p>
            <a:pPr algn="ctr"/>
            <a:r>
              <a:rPr lang="en-GB" sz="48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  <a:t>BOOK</a:t>
            </a:r>
            <a:br>
              <a:rPr lang="en-GB" sz="48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</a:br>
            <a:r>
              <a:rPr lang="en-GB" sz="48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  <a:t>REVIEWER</a:t>
            </a:r>
          </a:p>
          <a:p>
            <a:pPr algn="ctr"/>
            <a:r>
              <a:rPr lang="en-GB" sz="4800" dirty="0" smtClean="0">
                <a:latin typeface="Bahnschrift SemiBold" panose="020B0502040204020203" pitchFamily="34" charset="0"/>
                <a:ea typeface="Adobe Gothic Std B" panose="020B0800000000000000" pitchFamily="34" charset="-128"/>
              </a:rPr>
              <a:t>COMPETITION</a:t>
            </a:r>
            <a:endParaRPr lang="en-GB" sz="4800" dirty="0">
              <a:latin typeface="Bahnschrift SemiBold" panose="020B0502040204020203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1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Bahnschrift SemiBold" panose="020B0502040204020203" pitchFamily="34" charset="0"/>
              </a:rPr>
              <a:t>WIN – TOP BOOK REVIEWER AWARD</a:t>
            </a:r>
            <a:endParaRPr lang="en-GB" b="1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231265"/>
            <a:ext cx="10515600" cy="35350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school library is stocked with so many amazing books and provides a space where students can browse and borrow books, as well as share recommendations with each other.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We would like to develop the amount of Book Reviews provided by students, as these will help other students </a:t>
            </a:r>
            <a:r>
              <a:rPr lang="en-GB" dirty="0" smtClean="0"/>
              <a:t>choose </a:t>
            </a:r>
            <a:r>
              <a:rPr lang="en-GB" dirty="0" smtClean="0"/>
              <a:t>books to read and encourage hundreds of others to discover new authors, illustrators and series.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8190" y="4686300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Bahnschrift SemiBold" panose="020B0502040204020203" pitchFamily="34" charset="0"/>
              </a:rPr>
              <a:t>Who can Enter? </a:t>
            </a:r>
          </a:p>
          <a:p>
            <a:r>
              <a:rPr lang="en-GB" sz="2800" dirty="0" smtClean="0"/>
              <a:t>Open to all Year Groups 8 to 14 – the Library stocks books for all age groups, so call in and take a look.</a:t>
            </a:r>
            <a:endParaRPr lang="en-GB" sz="2800" dirty="0"/>
          </a:p>
        </p:txBody>
      </p:sp>
      <p:sp>
        <p:nvSpPr>
          <p:cNvPr id="5" name="5-Point Star 4"/>
          <p:cNvSpPr/>
          <p:nvPr/>
        </p:nvSpPr>
        <p:spPr>
          <a:xfrm>
            <a:off x="102870" y="182880"/>
            <a:ext cx="1061085" cy="96012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868024" y="228442"/>
            <a:ext cx="1179196" cy="100282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0684192" y="5661502"/>
            <a:ext cx="1179196" cy="100282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2871" y="5997575"/>
            <a:ext cx="765810" cy="786099"/>
          </a:xfrm>
          <a:prstGeom prst="star5">
            <a:avLst>
              <a:gd name="adj" fmla="val 25674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4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hnschrift SemiBold" panose="020B0502040204020203" pitchFamily="34" charset="0"/>
              </a:rPr>
              <a:t>How to Enter &amp; Win</a:t>
            </a:r>
            <a:endParaRPr lang="en-GB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Visit the School Library and choose which book you’d like to read; borrow it by checking it out with Mrs. Boyd.</a:t>
            </a:r>
          </a:p>
          <a:p>
            <a:r>
              <a:rPr lang="en-GB" dirty="0" smtClean="0"/>
              <a:t>Read the Book</a:t>
            </a:r>
          </a:p>
          <a:p>
            <a:r>
              <a:rPr lang="en-GB" dirty="0" smtClean="0"/>
              <a:t>Add your review onto ECLIPSE – the </a:t>
            </a:r>
            <a:r>
              <a:rPr lang="en-GB" dirty="0"/>
              <a:t>S</a:t>
            </a:r>
            <a:r>
              <a:rPr lang="en-GB" dirty="0" smtClean="0"/>
              <a:t>chool Library App.</a:t>
            </a:r>
          </a:p>
          <a:p>
            <a:r>
              <a:rPr lang="en-GB" dirty="0" smtClean="0"/>
              <a:t>If you have read any of your own books, reviews on these can be added too – just search ECLIPSE to make sure the Library stocks the book.</a:t>
            </a:r>
          </a:p>
          <a:p>
            <a:r>
              <a:rPr lang="en-GB" dirty="0" smtClean="0"/>
              <a:t>Mrs. Boyd checks and approves all Reviews – these are then made public on the Library App, for other students to read.</a:t>
            </a:r>
          </a:p>
          <a:p>
            <a:r>
              <a:rPr lang="en-GB" dirty="0" smtClean="0"/>
              <a:t>The Winner will be chosen based on both the quality of the review(s) and on the number of reviews added.</a:t>
            </a:r>
            <a:endParaRPr lang="en-GB" dirty="0"/>
          </a:p>
          <a:p>
            <a:r>
              <a:rPr lang="en-GB" sz="20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(How to add a Book Review to Eclipse may be found on the last slide)</a:t>
            </a:r>
          </a:p>
          <a:p>
            <a:endParaRPr lang="en-GB" dirty="0" smtClean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0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What will you win?</a:t>
            </a:r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4" name="Picture 6" descr="Free £30 Amazon Voucher | Magic Free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392">
            <a:off x="7989205" y="1780584"/>
            <a:ext cx="3534154" cy="19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010" y="944722"/>
            <a:ext cx="1126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Bahnschrift SemiBold" panose="020B0502040204020203" pitchFamily="34" charset="0"/>
              </a:rPr>
              <a:t>ONE WINNER per term – win a £10.00 Amazon Voucher</a:t>
            </a:r>
            <a:endParaRPr lang="en-GB" sz="3200" dirty="0"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" y="1786691"/>
            <a:ext cx="69265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bg1"/>
                </a:solidFill>
              </a:rPr>
              <a:t>Entries for Winter Term November- December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Submit reviews by: Monday 13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Winner will be announced Wednesday 15th December 2021</a:t>
            </a:r>
          </a:p>
          <a:p>
            <a:endParaRPr lang="en-GB" sz="2000" dirty="0" smtClean="0"/>
          </a:p>
          <a:p>
            <a:r>
              <a:rPr lang="en-GB" sz="2000" b="1" i="1" dirty="0" smtClean="0">
                <a:solidFill>
                  <a:schemeClr val="bg1"/>
                </a:solidFill>
              </a:rPr>
              <a:t>Entries for New Year Term January – February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Submit reviews by Friday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February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Winner will be announced Wednesday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February 2022</a:t>
            </a:r>
          </a:p>
          <a:p>
            <a:endParaRPr lang="en-GB" sz="2000" dirty="0" smtClean="0"/>
          </a:p>
          <a:p>
            <a:r>
              <a:rPr lang="en-GB" sz="2000" b="1" i="1" dirty="0" smtClean="0">
                <a:solidFill>
                  <a:schemeClr val="bg1"/>
                </a:solidFill>
              </a:rPr>
              <a:t>Entries for Mid Term 21</a:t>
            </a:r>
            <a:r>
              <a:rPr lang="en-GB" sz="2000" b="1" i="1" baseline="30000" dirty="0" smtClean="0">
                <a:solidFill>
                  <a:schemeClr val="bg1"/>
                </a:solidFill>
              </a:rPr>
              <a:t>st</a:t>
            </a:r>
            <a:r>
              <a:rPr lang="en-GB" sz="2000" b="1" i="1" dirty="0" smtClean="0">
                <a:solidFill>
                  <a:schemeClr val="bg1"/>
                </a:solidFill>
              </a:rPr>
              <a:t> February to Easter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Submit reviews by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April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Winner will be announced Wednesday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April 2022</a:t>
            </a:r>
          </a:p>
          <a:p>
            <a:endParaRPr lang="en-GB" sz="2000" dirty="0" smtClean="0"/>
          </a:p>
          <a:p>
            <a:r>
              <a:rPr lang="en-GB" sz="2000" b="1" i="1" dirty="0" smtClean="0">
                <a:solidFill>
                  <a:schemeClr val="bg1"/>
                </a:solidFill>
              </a:rPr>
              <a:t>Entries for Summer Term 26</a:t>
            </a:r>
            <a:r>
              <a:rPr lang="en-GB" sz="2000" b="1" i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i="1" dirty="0" smtClean="0">
                <a:solidFill>
                  <a:schemeClr val="bg1"/>
                </a:solidFill>
              </a:rPr>
              <a:t> April 2022 to 30</a:t>
            </a:r>
            <a:r>
              <a:rPr lang="en-GB" sz="2000" b="1" i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i="1" dirty="0" smtClean="0">
                <a:solidFill>
                  <a:schemeClr val="bg1"/>
                </a:solidFill>
              </a:rPr>
              <a:t>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Submit reviews by 17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Winner will be announced Wednesday 22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Up Ribbon 8"/>
          <p:cNvSpPr/>
          <p:nvPr/>
        </p:nvSpPr>
        <p:spPr>
          <a:xfrm>
            <a:off x="7212330" y="4480761"/>
            <a:ext cx="4979670" cy="2125780"/>
          </a:xfrm>
          <a:prstGeom prst="ribbon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Treat yourself to a new book / art supplies / stationary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3920" y="4743450"/>
            <a:ext cx="233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Treat yourself to a new book / art supplies / stationary</a:t>
            </a:r>
          </a:p>
        </p:txBody>
      </p:sp>
    </p:spTree>
    <p:extLst>
      <p:ext uri="{BB962C8B-B14F-4D97-AF65-F5344CB8AC3E}">
        <p14:creationId xmlns:p14="http://schemas.microsoft.com/office/powerpoint/2010/main" val="36905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761" y="155553"/>
            <a:ext cx="8801100" cy="273921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to add a Book Review to ECLIPSE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Log onto MySchool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on “View All”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“Online Learning”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“Launch Library App”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Eclipse opens – type the title of the book or author in the Search area (top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more than one book comes up in the search, click the one you wish to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the book information opens Click “Create Review”.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 in your Review – Save – repeat for another book – or close App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10875974" y="182880"/>
            <a:ext cx="1061085" cy="96012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02870" y="182880"/>
            <a:ext cx="1061085" cy="96012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2870" y="5779639"/>
            <a:ext cx="1061085" cy="96012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0875973" y="5779639"/>
            <a:ext cx="1061085" cy="96012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ook Review: The Witch&amp;#39;s Heart by Genevieve Gornichec | Andover Public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651">
            <a:off x="276803" y="1675539"/>
            <a:ext cx="1278046" cy="7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Nine Types of Book Review – Single White Female Wri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150">
            <a:off x="10808946" y="1719860"/>
            <a:ext cx="1195137" cy="8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400" y="3046570"/>
            <a:ext cx="100012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What is a Book Review?</a:t>
            </a:r>
          </a:p>
          <a:p>
            <a:pPr algn="ctr"/>
            <a:r>
              <a:rPr lang="en-GB" dirty="0" smtClean="0"/>
              <a:t>A Book review is an opinion of a reader about a particular book based on the content, style and storyline.</a:t>
            </a:r>
          </a:p>
          <a:p>
            <a:pPr algn="ctr"/>
            <a:r>
              <a:rPr lang="en-GB" dirty="0" smtClean="0"/>
              <a:t>The main purpose of writing a book review is to draw book lovers’ attention towards the book, captivate the readers and persuade them to read the book. Rather than revealing the whole story.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Find a Book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Read the Book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Consider taking a few notes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Identify the subject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Describe the plot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Form an opinion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Give your enjoyment/recommendation Rating </a:t>
            </a:r>
          </a:p>
          <a:p>
            <a:pPr algn="ctr"/>
            <a:r>
              <a:rPr lang="en-GB" sz="2400" b="1" i="1" dirty="0" smtClean="0">
                <a:solidFill>
                  <a:srgbClr val="EE7A6E"/>
                </a:solidFill>
              </a:rPr>
              <a:t>See Book Review Tips on the next slide</a:t>
            </a:r>
            <a:r>
              <a:rPr lang="en-GB" sz="2400" b="1" i="1" dirty="0" smtClean="0"/>
              <a:t>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22843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1904" y="275978"/>
            <a:ext cx="976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Bahnschrift SemiBold" panose="020B0502040204020203" pitchFamily="34" charset="0"/>
              </a:rPr>
              <a:t>Book Review Tips</a:t>
            </a:r>
            <a:endParaRPr lang="en-GB" sz="4000" b="1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027" y="1029584"/>
            <a:ext cx="51279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FIRST THOUGHTS </a:t>
            </a:r>
            <a:r>
              <a:rPr lang="en-GB" sz="1600" dirty="0" smtClean="0">
                <a:latin typeface="Bahnschrift SemiBold" panose="020B0502040204020203" pitchFamily="34" charset="0"/>
              </a:rPr>
              <a:t>– What made you pick this book to read? Was it the cover? Or the title? Or something else? Did a friend recommend it or did you see it somewhere?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600" dirty="0" smtClean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AUTHOR &amp; ILLUSTRATOR </a:t>
            </a:r>
            <a:r>
              <a:rPr lang="en-GB" sz="1600" dirty="0" smtClean="0">
                <a:latin typeface="Bahnschrift SemiBold" panose="020B0502040204020203" pitchFamily="34" charset="0"/>
              </a:rPr>
              <a:t>– Had you heard of the author or illustrator before you choose this book? Have you read any of their other books? Are those books similar to this one?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600" dirty="0" smtClean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  <a:t>GENRE</a:t>
            </a:r>
            <a:r>
              <a:rPr lang="en-GB" sz="1600" dirty="0" smtClean="0">
                <a:latin typeface="Bahnschrift SemiBold" panose="020B0502040204020203" pitchFamily="34" charset="0"/>
              </a:rPr>
              <a:t> – How would you describe the story? Is it an adventure? A mystery? A love story? Are there illustrations or pictures?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600" dirty="0" smtClean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EE7A6E"/>
                </a:solidFill>
                <a:latin typeface="Bahnschrift SemiBold" panose="020B0502040204020203" pitchFamily="34" charset="0"/>
              </a:rPr>
              <a:t>CHARACTERS</a:t>
            </a:r>
            <a:r>
              <a:rPr lang="en-GB" sz="1600" dirty="0" smtClean="0">
                <a:latin typeface="Bahnschrift SemiBold" panose="020B0502040204020203" pitchFamily="34" charset="0"/>
              </a:rPr>
              <a:t> – who are the main characters and how would you describe them? Can you see them clearly in your imagination? Did you identify with any of the characters?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600" dirty="0" smtClean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STORY</a:t>
            </a:r>
            <a:r>
              <a:rPr lang="en-GB" sz="1600" dirty="0" smtClean="0">
                <a:latin typeface="Bahnschrift SemiBold" panose="020B0502040204020203" pitchFamily="34" charset="0"/>
              </a:rPr>
              <a:t>– Think about what happened in the story and can you summarise the action without ruining the story for anyone who hasn’t read it yet?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1029584"/>
            <a:ext cx="54635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WHEN</a:t>
            </a:r>
            <a:r>
              <a:rPr lang="en-GB" sz="1600" dirty="0">
                <a:latin typeface="Bahnschrift SemiBold" panose="020B0502040204020203" pitchFamily="34" charset="0"/>
              </a:rPr>
              <a:t> – Is the book set in today’s world, or sometime in the future or past? Does that make a difference to the story and your enjoyment of it</a:t>
            </a:r>
            <a:r>
              <a:rPr lang="en-GB" sz="1600" dirty="0" smtClean="0">
                <a:latin typeface="Bahnschrift SemiBold" panose="020B05020402040202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WHERE </a:t>
            </a:r>
            <a:r>
              <a:rPr lang="en-GB" sz="1600" dirty="0">
                <a:latin typeface="Bahnschrift SemiBold" panose="020B0502040204020203" pitchFamily="34" charset="0"/>
              </a:rPr>
              <a:t>– Where does the story take place? Is it a familiar place or somewhere really different? If you close your eyes, can you see it in your imagination</a:t>
            </a:r>
            <a:r>
              <a:rPr lang="en-GB" sz="1600" dirty="0" smtClean="0">
                <a:latin typeface="Bahnschrift SemiBold" panose="020B05020402040202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92D050"/>
                </a:solidFill>
                <a:latin typeface="Bahnschrift SemiBold" panose="020B0502040204020203" pitchFamily="34" charset="0"/>
              </a:rPr>
              <a:t>WRITING STYLE </a:t>
            </a:r>
            <a:r>
              <a:rPr lang="en-GB" sz="1600" dirty="0">
                <a:latin typeface="Bahnschrift SemiBold" panose="020B0502040204020203" pitchFamily="34" charset="0"/>
              </a:rPr>
              <a:t>– How would you describe the writing style? Simple? Elaborate/ Modern? Old-fashioned? Did you understand all the words? Did you learn any new words</a:t>
            </a:r>
            <a:r>
              <a:rPr lang="en-GB" sz="1600" dirty="0" smtClean="0">
                <a:latin typeface="Bahnschrift SemiBold" panose="020B05020402040202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99107"/>
                </a:solidFill>
                <a:latin typeface="Bahnschrift SemiBold" panose="020B0502040204020203" pitchFamily="34" charset="0"/>
              </a:rPr>
              <a:t>EMOTIONS</a:t>
            </a:r>
            <a:r>
              <a:rPr lang="en-GB" sz="1600" dirty="0">
                <a:latin typeface="Bahnschrift SemiBold" panose="020B0502040204020203" pitchFamily="34" charset="0"/>
              </a:rPr>
              <a:t> – How did this book make you feel? And did it make you feel one emotion or lots of different emotions? How did you feel at the end of the book</a:t>
            </a:r>
            <a:r>
              <a:rPr lang="en-GB" sz="1600" dirty="0" smtClean="0">
                <a:latin typeface="Bahnschrift SemiBold" panose="020B0502040204020203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EE7A6E"/>
                </a:solidFill>
                <a:latin typeface="Bahnschrift SemiBold" panose="020B0502040204020203" pitchFamily="34" charset="0"/>
              </a:rPr>
              <a:t>OPINION</a:t>
            </a:r>
            <a:r>
              <a:rPr lang="en-GB" sz="1600" dirty="0">
                <a:latin typeface="Bahnschrift SemiBold" panose="020B0502040204020203" pitchFamily="34" charset="0"/>
              </a:rPr>
              <a:t> – Did you like the book and can you tell us why you did or didn’t ? Is it similar to anything else you’ve read? Would you recommend it and if so, to who? </a:t>
            </a:r>
          </a:p>
        </p:txBody>
      </p:sp>
    </p:spTree>
    <p:extLst>
      <p:ext uri="{BB962C8B-B14F-4D97-AF65-F5344CB8AC3E}">
        <p14:creationId xmlns:p14="http://schemas.microsoft.com/office/powerpoint/2010/main" val="25566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view Template Differentiated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806364"/>
            <a:ext cx="4030345" cy="56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7985" y="194310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This Template may also help</a:t>
            </a:r>
            <a:endParaRPr lang="en-GB" b="1" dirty="0"/>
          </a:p>
        </p:txBody>
      </p:sp>
      <p:pic>
        <p:nvPicPr>
          <p:cNvPr id="2052" name="Picture 4" descr="What is Luck? - Traveler&amp;#39;s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18" y="468630"/>
            <a:ext cx="4834116" cy="35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0170" y="4430375"/>
            <a:ext cx="491426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HAPPY BOOK REVIEWING!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32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913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Gothic Std B</vt:lpstr>
      <vt:lpstr>Arial</vt:lpstr>
      <vt:lpstr>Bahnschrift SemiBold</vt:lpstr>
      <vt:lpstr>Calibri</vt:lpstr>
      <vt:lpstr>Calibri Light</vt:lpstr>
      <vt:lpstr>Wingdings</vt:lpstr>
      <vt:lpstr>Office Theme</vt:lpstr>
      <vt:lpstr>PowerPoint Presentation</vt:lpstr>
      <vt:lpstr>WIN – TOP BOOK REVIEWER AWARD</vt:lpstr>
      <vt:lpstr>How to Enter &amp; Win</vt:lpstr>
      <vt:lpstr>What will you win?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Marjorie Boyd</dc:creator>
  <cp:lastModifiedBy>Heather Marjorie Boyd</cp:lastModifiedBy>
  <cp:revision>27</cp:revision>
  <dcterms:created xsi:type="dcterms:W3CDTF">2021-11-02T13:46:11Z</dcterms:created>
  <dcterms:modified xsi:type="dcterms:W3CDTF">2021-11-08T12:14:13Z</dcterms:modified>
</cp:coreProperties>
</file>